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sldIdLst>
    <p:sldId id="265" r:id="rId3"/>
    <p:sldId id="257" r:id="rId4"/>
    <p:sldId id="259" r:id="rId5"/>
    <p:sldId id="286" r:id="rId6"/>
    <p:sldId id="287" r:id="rId7"/>
    <p:sldId id="285" r:id="rId8"/>
    <p:sldId id="272" r:id="rId9"/>
    <p:sldId id="273" r:id="rId10"/>
    <p:sldId id="266" r:id="rId11"/>
    <p:sldId id="267" r:id="rId12"/>
    <p:sldId id="261" r:id="rId13"/>
    <p:sldId id="268" r:id="rId14"/>
    <p:sldId id="270" r:id="rId15"/>
    <p:sldId id="274" r:id="rId16"/>
    <p:sldId id="276" r:id="rId17"/>
    <p:sldId id="275" r:id="rId18"/>
    <p:sldId id="282" r:id="rId19"/>
    <p:sldId id="278" r:id="rId20"/>
    <p:sldId id="279" r:id="rId21"/>
    <p:sldId id="271" r:id="rId22"/>
    <p:sldId id="280" r:id="rId23"/>
    <p:sldId id="281" r:id="rId24"/>
    <p:sldId id="263" r:id="rId25"/>
    <p:sldId id="264" r:id="rId26"/>
    <p:sldId id="283" r:id="rId27"/>
    <p:sldId id="284"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24" autoAdjust="0"/>
  </p:normalViewPr>
  <p:slideViewPr>
    <p:cSldViewPr snapToGrid="0" snapToObjects="1">
      <p:cViewPr varScale="1">
        <p:scale>
          <a:sx n="62" d="100"/>
          <a:sy n="62" d="100"/>
        </p:scale>
        <p:origin x="-88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40D48B-8836-2543-A62F-0FF74A8C9DB7}" type="datetimeFigureOut">
              <a:rPr lang="en-US" smtClean="0"/>
              <a:t>26/10/16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D365DE-7F27-6E45-8912-B0DCB5D56E79}" type="slidenum">
              <a:rPr lang="en-US" smtClean="0"/>
              <a:t>‹#›</a:t>
            </a:fld>
            <a:endParaRPr lang="en-US"/>
          </a:p>
        </p:txBody>
      </p:sp>
    </p:spTree>
    <p:extLst>
      <p:ext uri="{BB962C8B-B14F-4D97-AF65-F5344CB8AC3E}">
        <p14:creationId xmlns:p14="http://schemas.microsoft.com/office/powerpoint/2010/main" val="15557803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my name is Alicia, I’m a PhD student at the University of East</a:t>
            </a:r>
            <a:r>
              <a:rPr lang="en-US" baseline="0" dirty="0" smtClean="0"/>
              <a:t> Anglia</a:t>
            </a:r>
          </a:p>
          <a:p>
            <a:endParaRPr lang="en-US" baseline="0" dirty="0" smtClean="0"/>
          </a:p>
          <a:p>
            <a:r>
              <a:rPr lang="en-US" baseline="0" dirty="0" smtClean="0"/>
              <a:t>The broad focus of my PhD is on phylogeography of plants, which in this background picture</a:t>
            </a:r>
          </a:p>
          <a:p>
            <a:endParaRPr lang="en-US" baseline="0" dirty="0" smtClean="0"/>
          </a:p>
          <a:p>
            <a:r>
              <a:rPr lang="en-US" baseline="0" dirty="0" smtClean="0"/>
              <a:t>you guessed wrong, not these ones but the ones growing at the top of mountains like the ones in the behind</a:t>
            </a:r>
          </a:p>
          <a:p>
            <a:endParaRPr lang="en-US" baseline="0" dirty="0" smtClean="0"/>
          </a:p>
          <a:p>
            <a:r>
              <a:rPr lang="en-US" baseline="0" dirty="0" smtClean="0"/>
              <a:t>However for this talk I won’t focus on my study species, not even on plants, but in some methodological considerations that I realized when venturing into using </a:t>
            </a:r>
            <a:r>
              <a:rPr lang="en-US" baseline="0" dirty="0" err="1" smtClean="0"/>
              <a:t>RADsequencing</a:t>
            </a:r>
            <a:r>
              <a:rPr lang="en-US" baseline="0" dirty="0" smtClean="0"/>
              <a:t>,</a:t>
            </a:r>
          </a:p>
          <a:p>
            <a:r>
              <a:rPr lang="en-US" baseline="0" dirty="0" smtClean="0"/>
              <a:t>which are the importance of estimating genotyping errors and </a:t>
            </a:r>
            <a:r>
              <a:rPr lang="en-US" baseline="0" dirty="0" err="1" smtClean="0"/>
              <a:t>optimazing</a:t>
            </a:r>
            <a:r>
              <a:rPr lang="en-US" baseline="0" dirty="0" smtClean="0"/>
              <a:t> de novo assembly </a:t>
            </a:r>
          </a:p>
          <a:p>
            <a:endParaRPr lang="en-US" baseline="0" dirty="0" smtClean="0"/>
          </a:p>
          <a:p>
            <a:r>
              <a:rPr lang="en-US" baseline="0" dirty="0" smtClean="0"/>
              <a:t>This is important for anyone using RADseq in any </a:t>
            </a:r>
            <a:r>
              <a:rPr lang="en-US" baseline="0" dirty="0" err="1" smtClean="0"/>
              <a:t>spp</a:t>
            </a:r>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1</a:t>
            </a:fld>
            <a:endParaRPr lang="en-US"/>
          </a:p>
        </p:txBody>
      </p:sp>
    </p:spTree>
    <p:extLst>
      <p:ext uri="{BB962C8B-B14F-4D97-AF65-F5344CB8AC3E}">
        <p14:creationId xmlns:p14="http://schemas.microsoft.com/office/powerpoint/2010/main" val="1498764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allele</a:t>
            </a:r>
            <a:r>
              <a:rPr lang="en-US" baseline="0" dirty="0" smtClean="0"/>
              <a:t> =/= SNPs more SNP in one allele</a:t>
            </a:r>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13</a:t>
            </a:fld>
            <a:endParaRPr lang="en-US"/>
          </a:p>
        </p:txBody>
      </p:sp>
    </p:spTree>
    <p:extLst>
      <p:ext uri="{BB962C8B-B14F-4D97-AF65-F5344CB8AC3E}">
        <p14:creationId xmlns:p14="http://schemas.microsoft.com/office/powerpoint/2010/main" val="206850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Lets start</a:t>
            </a:r>
            <a:r>
              <a:rPr lang="en-GB" sz="1200" kern="1200" baseline="0" dirty="0" smtClean="0">
                <a:solidFill>
                  <a:schemeClr val="tx1"/>
                </a:solidFill>
                <a:effectLst/>
                <a:latin typeface="+mn-lt"/>
                <a:ea typeface="+mn-ea"/>
                <a:cs typeface="+mn-cs"/>
              </a:rPr>
              <a:t> the results with the information content. how many loci and </a:t>
            </a:r>
            <a:r>
              <a:rPr lang="en-GB" sz="1200" kern="1200" baseline="0" dirty="0" err="1" smtClean="0">
                <a:solidFill>
                  <a:schemeClr val="tx1"/>
                </a:solidFill>
                <a:effectLst/>
                <a:latin typeface="+mn-lt"/>
                <a:ea typeface="+mn-ea"/>
                <a:cs typeface="+mn-cs"/>
              </a:rPr>
              <a:t>snps</a:t>
            </a:r>
            <a:r>
              <a:rPr lang="en-GB" sz="1200" kern="1200" baseline="0" dirty="0" smtClean="0">
                <a:solidFill>
                  <a:schemeClr val="tx1"/>
                </a:solidFill>
                <a:effectLst/>
                <a:latin typeface="+mn-lt"/>
                <a:ea typeface="+mn-ea"/>
                <a:cs typeface="+mn-cs"/>
              </a:rPr>
              <a:t> do we get using different assembly parameter values</a:t>
            </a:r>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Across all the explored parameter profiles, the number of loci recovered ranged from ~200 to &gt;5,000 (Fig. 2a), the number of SNPs ranged from ~200 to &gt;10,000</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effectLst/>
                <a:latin typeface="+mn-lt"/>
                <a:ea typeface="+mn-ea"/>
                <a:cs typeface="+mn-cs"/>
              </a:rPr>
              <a:t>As </a:t>
            </a:r>
            <a:r>
              <a:rPr lang="es-ES_tradnl" sz="1200" kern="1200" dirty="0" err="1" smtClean="0">
                <a:solidFill>
                  <a:schemeClr val="tx1"/>
                </a:solidFill>
                <a:effectLst/>
                <a:latin typeface="+mn-lt"/>
                <a:ea typeface="+mn-ea"/>
                <a:cs typeface="+mn-cs"/>
              </a:rPr>
              <a:t>you</a:t>
            </a:r>
            <a:r>
              <a:rPr lang="es-ES_tradnl" sz="1200" kern="1200" baseline="0" dirty="0" smtClean="0">
                <a:solidFill>
                  <a:schemeClr val="tx1"/>
                </a:solidFill>
                <a:effectLst/>
                <a:latin typeface="+mn-lt"/>
                <a:ea typeface="+mn-ea"/>
                <a:cs typeface="+mn-cs"/>
              </a:rPr>
              <a:t> can </a:t>
            </a:r>
            <a:r>
              <a:rPr lang="es-ES_tradnl" sz="1200" kern="1200" baseline="0" dirty="0" err="1" smtClean="0">
                <a:solidFill>
                  <a:schemeClr val="tx1"/>
                </a:solidFill>
                <a:effectLst/>
                <a:latin typeface="+mn-lt"/>
                <a:ea typeface="+mn-ea"/>
                <a:cs typeface="+mn-cs"/>
              </a:rPr>
              <a:t>see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the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higher</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the</a:t>
            </a:r>
            <a:r>
              <a:rPr lang="es-ES_tradnl" sz="1200" kern="1200" baseline="0" dirty="0" smtClean="0">
                <a:solidFill>
                  <a:schemeClr val="tx1"/>
                </a:solidFill>
                <a:effectLst/>
                <a:latin typeface="+mn-lt"/>
                <a:ea typeface="+mn-ea"/>
                <a:cs typeface="+mn-cs"/>
              </a:rPr>
              <a:t> min. </a:t>
            </a:r>
            <a:r>
              <a:rPr lang="es-ES_tradnl" sz="1200" kern="1200" baseline="0" dirty="0" err="1" smtClean="0">
                <a:solidFill>
                  <a:schemeClr val="tx1"/>
                </a:solidFill>
                <a:effectLst/>
                <a:latin typeface="+mn-lt"/>
                <a:ea typeface="+mn-ea"/>
                <a:cs typeface="+mn-cs"/>
              </a:rPr>
              <a:t>coverage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is</a:t>
            </a:r>
            <a:r>
              <a:rPr lang="es-ES_tradnl" sz="1200" kern="1200" baseline="0" dirty="0" smtClean="0">
                <a:solidFill>
                  <a:schemeClr val="tx1"/>
                </a:solidFill>
                <a:effectLst/>
                <a:latin typeface="+mn-lt"/>
                <a:ea typeface="+mn-ea"/>
                <a:cs typeface="+mn-cs"/>
              </a:rPr>
              <a:t> set </a:t>
            </a:r>
            <a:r>
              <a:rPr lang="es-ES_tradnl" sz="1200" kern="1200" baseline="0" dirty="0" err="1" smtClean="0">
                <a:solidFill>
                  <a:schemeClr val="tx1"/>
                </a:solidFill>
                <a:effectLst/>
                <a:latin typeface="+mn-lt"/>
                <a:ea typeface="+mn-ea"/>
                <a:cs typeface="+mn-cs"/>
              </a:rPr>
              <a:t>which</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is</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the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value</a:t>
            </a:r>
            <a:r>
              <a:rPr lang="es-ES_tradnl" sz="1200" kern="1200" baseline="0" dirty="0" smtClean="0">
                <a:solidFill>
                  <a:schemeClr val="tx1"/>
                </a:solidFill>
                <a:effectLst/>
                <a:latin typeface="+mn-lt"/>
                <a:ea typeface="+mn-ea"/>
                <a:cs typeface="+mn-cs"/>
              </a:rPr>
              <a:t> –m </a:t>
            </a:r>
            <a:r>
              <a:rPr lang="es-ES_tradnl" sz="1200" kern="1200" baseline="0" dirty="0" err="1" smtClean="0">
                <a:solidFill>
                  <a:schemeClr val="tx1"/>
                </a:solidFill>
                <a:effectLst/>
                <a:latin typeface="+mn-lt"/>
                <a:ea typeface="+mn-ea"/>
                <a:cs typeface="+mn-cs"/>
              </a:rPr>
              <a:t>here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the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less</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loci</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that</a:t>
            </a:r>
            <a:r>
              <a:rPr lang="es-ES_tradnl" sz="1200" kern="1200" baseline="0" dirty="0" smtClean="0">
                <a:solidFill>
                  <a:schemeClr val="tx1"/>
                </a:solidFill>
                <a:effectLst/>
                <a:latin typeface="+mn-lt"/>
                <a:ea typeface="+mn-ea"/>
                <a:cs typeface="+mn-cs"/>
              </a:rPr>
              <a:t> are </a:t>
            </a:r>
            <a:r>
              <a:rPr lang="es-ES_tradnl" sz="1200" kern="1200" baseline="0" dirty="0" err="1" smtClean="0">
                <a:solidFill>
                  <a:schemeClr val="tx1"/>
                </a:solidFill>
                <a:effectLst/>
                <a:latin typeface="+mn-lt"/>
                <a:ea typeface="+mn-ea"/>
                <a:cs typeface="+mn-cs"/>
              </a:rPr>
              <a:t>recovered</a:t>
            </a:r>
            <a:r>
              <a:rPr lang="es-ES_tradnl" sz="1200" kern="1200" baseline="0" dirty="0" smtClean="0">
                <a:solidFill>
                  <a:schemeClr val="tx1"/>
                </a:solidFill>
                <a:effectLst/>
                <a:latin typeface="+mn-lt"/>
                <a:ea typeface="+mn-ea"/>
                <a:cs typeface="+mn-cs"/>
              </a:rPr>
              <a:t>. </a:t>
            </a:r>
            <a:endParaRPr lang="es-ES_tradnl"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was expected, but such a drastic drop indicates that this </a:t>
            </a:r>
            <a:r>
              <a:rPr lang="en-US" sz="1200" kern="1200" baseline="0" dirty="0" err="1" smtClean="0">
                <a:solidFill>
                  <a:schemeClr val="tx1"/>
                </a:solidFill>
                <a:effectLst/>
                <a:latin typeface="+mn-lt"/>
                <a:ea typeface="+mn-ea"/>
                <a:cs typeface="+mn-cs"/>
              </a:rPr>
              <a:t>Berberis</a:t>
            </a:r>
            <a:r>
              <a:rPr lang="en-US" sz="1200" kern="1200" baseline="0" dirty="0" smtClean="0">
                <a:solidFill>
                  <a:schemeClr val="tx1"/>
                </a:solidFill>
                <a:effectLst/>
                <a:latin typeface="+mn-lt"/>
                <a:ea typeface="+mn-ea"/>
                <a:cs typeface="+mn-cs"/>
              </a:rPr>
              <a:t> dataset was particularly low in coverage and therefore that </a:t>
            </a:r>
            <a:r>
              <a:rPr lang="es-ES_tradnl" sz="1200" kern="1200" baseline="0" dirty="0" err="1" smtClean="0">
                <a:solidFill>
                  <a:schemeClr val="tx1"/>
                </a:solidFill>
                <a:effectLst/>
                <a:latin typeface="+mn-lt"/>
                <a:ea typeface="+mn-ea"/>
                <a:cs typeface="+mn-cs"/>
              </a:rPr>
              <a:t>high</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levels</a:t>
            </a:r>
            <a:r>
              <a:rPr lang="es-ES_tradnl" sz="1200" kern="1200" baseline="0" dirty="0" smtClean="0">
                <a:solidFill>
                  <a:schemeClr val="tx1"/>
                </a:solidFill>
                <a:effectLst/>
                <a:latin typeface="+mn-lt"/>
                <a:ea typeface="+mn-ea"/>
                <a:cs typeface="+mn-cs"/>
              </a:rPr>
              <a:t> of </a:t>
            </a:r>
            <a:r>
              <a:rPr lang="es-ES_tradnl" sz="1200" kern="1200" baseline="0" dirty="0" err="1" smtClean="0">
                <a:solidFill>
                  <a:schemeClr val="tx1"/>
                </a:solidFill>
                <a:effectLst/>
                <a:latin typeface="+mn-lt"/>
                <a:ea typeface="+mn-ea"/>
                <a:cs typeface="+mn-cs"/>
              </a:rPr>
              <a:t>missing</a:t>
            </a:r>
            <a:r>
              <a:rPr lang="es-ES_tradnl" sz="1200" kern="1200" baseline="0" dirty="0" smtClean="0">
                <a:solidFill>
                  <a:schemeClr val="tx1"/>
                </a:solidFill>
                <a:effectLst/>
                <a:latin typeface="+mn-lt"/>
                <a:ea typeface="+mn-ea"/>
                <a:cs typeface="+mn-cs"/>
              </a:rPr>
              <a:t> data can be </a:t>
            </a:r>
            <a:r>
              <a:rPr lang="es-ES_tradnl" sz="1200" kern="1200" baseline="0" dirty="0" err="1" smtClean="0">
                <a:solidFill>
                  <a:schemeClr val="tx1"/>
                </a:solidFill>
                <a:effectLst/>
                <a:latin typeface="+mn-lt"/>
                <a:ea typeface="+mn-ea"/>
                <a:cs typeface="+mn-cs"/>
              </a:rPr>
              <a:t>expected</a:t>
            </a:r>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The other parameter that shows more variation is </a:t>
            </a:r>
            <a:r>
              <a:rPr lang="en-GB" sz="1200" kern="1200" dirty="0" smtClean="0">
                <a:solidFill>
                  <a:schemeClr val="tx1"/>
                </a:solidFill>
                <a:effectLst/>
                <a:latin typeface="+mn-lt"/>
                <a:ea typeface="+mn-ea"/>
                <a:cs typeface="+mn-cs"/>
              </a:rPr>
              <a:t>the maximum number of mismatches allowed between loci when building the </a:t>
            </a:r>
            <a:r>
              <a:rPr lang="en-GB" sz="1200" kern="1200" dirty="0" err="1" smtClean="0">
                <a:solidFill>
                  <a:schemeClr val="tx1"/>
                </a:solidFill>
                <a:effectLst/>
                <a:latin typeface="+mn-lt"/>
                <a:ea typeface="+mn-ea"/>
                <a:cs typeface="+mn-cs"/>
              </a:rPr>
              <a:t>catalog</a:t>
            </a:r>
            <a:r>
              <a:rPr lang="en-GB"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I would talk</a:t>
            </a:r>
            <a:r>
              <a:rPr lang="en-GB" sz="1200" kern="1200" baseline="0" dirty="0" smtClean="0">
                <a:solidFill>
                  <a:schemeClr val="tx1"/>
                </a:solidFill>
                <a:effectLst/>
                <a:latin typeface="+mn-lt"/>
                <a:ea typeface="+mn-ea"/>
                <a:cs typeface="+mn-cs"/>
              </a:rPr>
              <a:t> about this parameter more in a moment, but for now the main take home message is that info content…</a:t>
            </a:r>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D365DE-7F27-6E45-8912-B0DCB5D56E79}" type="slidenum">
              <a:rPr lang="en-US" smtClean="0"/>
              <a:t>14</a:t>
            </a:fld>
            <a:endParaRPr lang="en-US"/>
          </a:p>
        </p:txBody>
      </p:sp>
    </p:spTree>
    <p:extLst>
      <p:ext uri="{BB962C8B-B14F-4D97-AF65-F5344CB8AC3E}">
        <p14:creationId xmlns:p14="http://schemas.microsoft.com/office/powerpoint/2010/main" val="245100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number of </a:t>
            </a:r>
            <a:r>
              <a:rPr lang="en-US" baseline="0" dirty="0" err="1" smtClean="0"/>
              <a:t>RADloci</a:t>
            </a:r>
            <a:r>
              <a:rPr lang="en-US" baseline="0" dirty="0" smtClean="0"/>
              <a:t> and SNP varies. All right, but what is the best thing to do? Having more loci or fewer at a higher coverage? And does size matter? (but wait, that an un related question).</a:t>
            </a:r>
            <a:endParaRPr lang="en-US" dirty="0" smtClean="0"/>
          </a:p>
          <a:p>
            <a:r>
              <a:rPr lang="en-US" dirty="0" smtClean="0"/>
              <a:t>Well I think here</a:t>
            </a:r>
            <a:r>
              <a:rPr lang="en-US" baseline="0" dirty="0" smtClean="0"/>
              <a:t> it is the allele and SNP error rates </a:t>
            </a:r>
            <a:endParaRPr lang="en-US" dirty="0" smtClean="0"/>
          </a:p>
          <a:p>
            <a:endParaRPr lang="en-US" dirty="0" smtClean="0"/>
          </a:p>
          <a:p>
            <a:r>
              <a:rPr lang="en-US" dirty="0" smtClean="0"/>
              <a:t>Regarding</a:t>
            </a:r>
            <a:r>
              <a:rPr lang="en-US" baseline="0" dirty="0" smtClean="0"/>
              <a:t> the allele and SNP error rates, we </a:t>
            </a:r>
            <a:r>
              <a:rPr lang="en-US" dirty="0" smtClean="0"/>
              <a:t>found levels</a:t>
            </a:r>
            <a:r>
              <a:rPr lang="en-US" baseline="0" dirty="0" smtClean="0"/>
              <a:t> that could reach more than 15 and 10% percent, </a:t>
            </a:r>
          </a:p>
          <a:p>
            <a:endParaRPr lang="en-US" baseline="0" dirty="0" smtClean="0"/>
          </a:p>
          <a:p>
            <a:r>
              <a:rPr lang="en-US" baseline="0" dirty="0" smtClean="0"/>
              <a:t>which is quite alarming and highlights why it is important to have this information for RADseq studies. </a:t>
            </a:r>
          </a:p>
          <a:p>
            <a:endParaRPr lang="en-US" baseline="0" dirty="0" smtClean="0"/>
          </a:p>
          <a:p>
            <a:r>
              <a:rPr lang="en-US" baseline="0" dirty="0" smtClean="0"/>
              <a:t>However, the good new is that as you can see, the error can be decreased considerably by tuning certain parameter values.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particular, for each data set the number of mismatches between loci when building the catalog reduced the error considerably.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When </a:t>
            </a:r>
            <a:r>
              <a:rPr lang="en-GB" sz="1200" i="1" kern="1200" dirty="0" smtClean="0">
                <a:solidFill>
                  <a:schemeClr val="tx1"/>
                </a:solidFill>
                <a:effectLst/>
                <a:latin typeface="+mn-lt"/>
                <a:ea typeface="+mn-ea"/>
                <a:cs typeface="+mn-cs"/>
              </a:rPr>
              <a:t>n</a:t>
            </a:r>
            <a:r>
              <a:rPr lang="en-GB" sz="1200" kern="1200" dirty="0" smtClean="0">
                <a:solidFill>
                  <a:schemeClr val="tx1"/>
                </a:solidFill>
                <a:effectLst/>
                <a:latin typeface="+mn-lt"/>
                <a:ea typeface="+mn-ea"/>
                <a:cs typeface="+mn-cs"/>
              </a:rPr>
              <a:t>&gt;0, </a:t>
            </a:r>
            <a:r>
              <a:rPr lang="en-GB" sz="1200" i="1" kern="1200" dirty="0" smtClean="0">
                <a:solidFill>
                  <a:schemeClr val="tx1"/>
                </a:solidFill>
                <a:effectLst/>
                <a:latin typeface="+mn-lt"/>
                <a:ea typeface="+mn-ea"/>
                <a:cs typeface="+mn-cs"/>
              </a:rPr>
              <a:t>Stacks</a:t>
            </a:r>
            <a:r>
              <a:rPr lang="en-GB" sz="1200" kern="1200" dirty="0" smtClean="0">
                <a:solidFill>
                  <a:schemeClr val="tx1"/>
                </a:solidFill>
                <a:effectLst/>
                <a:latin typeface="+mn-lt"/>
                <a:ea typeface="+mn-ea"/>
                <a:cs typeface="+mn-cs"/>
              </a:rPr>
              <a:t> attempts to merge alleles</a:t>
            </a:r>
            <a:r>
              <a:rPr lang="en-GB" sz="1200" kern="1200" baseline="0" dirty="0" smtClean="0">
                <a:solidFill>
                  <a:schemeClr val="tx1"/>
                </a:solidFill>
                <a:effectLst/>
                <a:latin typeface="+mn-lt"/>
                <a:ea typeface="+mn-ea"/>
                <a:cs typeface="+mn-cs"/>
              </a:rPr>
              <a:t> into a single locus </a:t>
            </a:r>
            <a:r>
              <a:rPr lang="en-GB" sz="1200" kern="1200" dirty="0" smtClean="0">
                <a:solidFill>
                  <a:schemeClr val="tx1"/>
                </a:solidFill>
                <a:effectLst/>
                <a:latin typeface="+mn-lt"/>
                <a:ea typeface="+mn-ea"/>
                <a:cs typeface="+mn-cs"/>
              </a:rPr>
              <a:t>based</a:t>
            </a:r>
            <a:r>
              <a:rPr lang="en-GB" sz="1200" kern="1200" baseline="0" dirty="0" smtClean="0">
                <a:solidFill>
                  <a:schemeClr val="tx1"/>
                </a:solidFill>
                <a:effectLst/>
                <a:latin typeface="+mn-lt"/>
                <a:ea typeface="+mn-ea"/>
                <a:cs typeface="+mn-cs"/>
              </a:rPr>
              <a:t> on their consensus sequence.</a:t>
            </a:r>
            <a:endParaRPr lang="en-US" sz="1200" kern="1200" baseline="0" dirty="0" smtClean="0">
              <a:solidFill>
                <a:schemeClr val="tx1"/>
              </a:solidFill>
              <a:effectLst/>
              <a:latin typeface="+mn-lt"/>
              <a:ea typeface="+mn-ea"/>
              <a:cs typeface="+mn-cs"/>
            </a:endParaRPr>
          </a:p>
          <a:p>
            <a:endParaRPr lang="en-GB"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is particularly important for the </a:t>
            </a:r>
            <a:r>
              <a:rPr lang="en-GB" sz="1200" i="1" kern="1200" dirty="0" err="1" smtClean="0">
                <a:solidFill>
                  <a:schemeClr val="tx1"/>
                </a:solidFill>
                <a:effectLst/>
                <a:latin typeface="+mn-lt"/>
                <a:ea typeface="+mn-ea"/>
                <a:cs typeface="+mn-cs"/>
              </a:rPr>
              <a:t>Berberis</a:t>
            </a:r>
            <a:r>
              <a:rPr lang="en-GB" sz="1200" kern="1200" dirty="0" smtClean="0">
                <a:solidFill>
                  <a:schemeClr val="tx1"/>
                </a:solidFill>
                <a:effectLst/>
                <a:latin typeface="+mn-lt"/>
                <a:ea typeface="+mn-ea"/>
                <a:cs typeface="+mn-cs"/>
              </a:rPr>
              <a:t> data set because samples come from geographically isolated populations and </a:t>
            </a:r>
            <a:r>
              <a:rPr lang="en-GB" sz="1200" kern="1200" dirty="0" err="1" smtClean="0">
                <a:solidFill>
                  <a:schemeClr val="tx1"/>
                </a:solidFill>
                <a:effectLst/>
                <a:latin typeface="+mn-lt"/>
                <a:ea typeface="+mn-ea"/>
                <a:cs typeface="+mn-cs"/>
              </a:rPr>
              <a:t>outgroups</a:t>
            </a:r>
            <a:r>
              <a:rPr lang="en-GB" sz="1200" kern="1200" dirty="0" smtClean="0">
                <a:solidFill>
                  <a:schemeClr val="tx1"/>
                </a:solidFill>
                <a:effectLst/>
                <a:latin typeface="+mn-lt"/>
                <a:ea typeface="+mn-ea"/>
                <a:cs typeface="+mn-cs"/>
              </a:rPr>
              <a:t>, conditions that would be expected to result in loci that exhibit fixed differences among populations</a:t>
            </a:r>
            <a:r>
              <a:rPr lang="en-US" dirty="0" smtClean="0">
                <a:effectLst/>
              </a:rPr>
              <a:t> </a:t>
            </a:r>
          </a:p>
          <a:p>
            <a:endParaRPr lang="en-US" sz="1200" kern="1200" baseline="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By merging fixed alleles into a single locus the allele error rate decreased, probably because the chances of assembling the same true alleles in both replicates increased.</a:t>
            </a:r>
            <a:r>
              <a:rPr lang="en-US" dirty="0" smtClean="0">
                <a:effectLst/>
              </a:rPr>
              <a:t> </a:t>
            </a:r>
            <a:endParaRPr lang="en-US" sz="1200" kern="1200" baseline="0" dirty="0" smtClean="0">
              <a:solidFill>
                <a:schemeClr val="tx1"/>
              </a:solidFill>
              <a:effectLst/>
              <a:latin typeface="+mn-lt"/>
              <a:ea typeface="+mn-ea"/>
              <a:cs typeface="+mn-cs"/>
            </a:endParaRPr>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also notice how increasing the minimum coverage does not decrease the allele and SNP error rate</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15</a:t>
            </a:fld>
            <a:endParaRPr lang="en-US"/>
          </a:p>
        </p:txBody>
      </p:sp>
    </p:spTree>
    <p:extLst>
      <p:ext uri="{BB962C8B-B14F-4D97-AF65-F5344CB8AC3E}">
        <p14:creationId xmlns:p14="http://schemas.microsoft.com/office/powerpoint/2010/main" val="1808495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smtClean="0">
                <a:effectLst/>
              </a:rPr>
              <a:t>Now, Regarding</a:t>
            </a:r>
            <a:r>
              <a:rPr lang="en-GB" baseline="0" dirty="0" smtClean="0">
                <a:effectLst/>
              </a:rPr>
              <a:t> the distribution of missing data</a:t>
            </a:r>
            <a:endParaRPr lang="en-GB" dirty="0" smtClean="0">
              <a:effectLst/>
            </a:endParaRPr>
          </a:p>
          <a:p>
            <a:pPr marL="228600" indent="-228600">
              <a:buAutoNum type="alphaUcParenR"/>
            </a:pPr>
            <a:endParaRPr lang="en-GB" dirty="0" smtClean="0">
              <a:effectLst/>
            </a:endParaRPr>
          </a:p>
          <a:p>
            <a:pPr marL="228600" indent="-228600">
              <a:buAutoNum type="alphaUcParenR"/>
            </a:pPr>
            <a:r>
              <a:rPr lang="en-GB" dirty="0" smtClean="0">
                <a:effectLst/>
              </a:rPr>
              <a:t>The</a:t>
            </a:r>
            <a:r>
              <a:rPr lang="en-GB" baseline="0" dirty="0" smtClean="0">
                <a:effectLst/>
              </a:rPr>
              <a:t> total number of missing loci is sensitive to changes in –min coverage</a:t>
            </a:r>
          </a:p>
          <a:p>
            <a:pPr marL="228600" indent="-228600">
              <a:buAutoNum type="alphaUcParenR"/>
            </a:pPr>
            <a:endParaRPr lang="en-GB" baseline="0" dirty="0" smtClean="0">
              <a:effectLst/>
            </a:endParaRPr>
          </a:p>
          <a:p>
            <a:pPr marL="228600" indent="-228600">
              <a:buAutoNum type="alphaUcParenR"/>
            </a:pPr>
            <a:r>
              <a:rPr lang="en-GB" baseline="0" dirty="0" smtClean="0">
                <a:effectLst/>
              </a:rPr>
              <a:t>but it remains around 10% if they are considered as a proportion of the total loci recovered, with no difference among the parameter values tested.</a:t>
            </a:r>
            <a:endParaRPr lang="en-GB" dirty="0" smtClean="0">
              <a:effectLst/>
            </a:endParaRPr>
          </a:p>
          <a:p>
            <a:endParaRPr lang="en-GB" dirty="0" smtClean="0">
              <a:effectLst/>
            </a:endParaRPr>
          </a:p>
          <a:p>
            <a:r>
              <a:rPr lang="en-GB" dirty="0" smtClean="0">
                <a:effectLst/>
              </a:rPr>
              <a:t>C) A </a:t>
            </a:r>
            <a:r>
              <a:rPr lang="en-GB" sz="1200" kern="1200" dirty="0" smtClean="0">
                <a:solidFill>
                  <a:schemeClr val="tx1"/>
                </a:solidFill>
                <a:effectLst/>
                <a:latin typeface="+mn-lt"/>
                <a:ea typeface="+mn-ea"/>
                <a:cs typeface="+mn-cs"/>
              </a:rPr>
              <a:t>key source of variation between replicate pairs</a:t>
            </a:r>
            <a:r>
              <a:rPr lang="en-GB" sz="1200" kern="1200" baseline="0" dirty="0" smtClean="0">
                <a:solidFill>
                  <a:schemeClr val="tx1"/>
                </a:solidFill>
                <a:effectLst/>
                <a:latin typeface="+mn-lt"/>
                <a:ea typeface="+mn-ea"/>
                <a:cs typeface="+mn-cs"/>
              </a:rPr>
              <a:t> is that the distribution of missing data is stochastic, as shown by the fact that most of the missing loci of a given sample are not the same lost in its replicate </a:t>
            </a:r>
          </a:p>
          <a:p>
            <a:endParaRPr lang="en-GB"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 This suggests that </a:t>
            </a:r>
            <a:r>
              <a:rPr lang="en-GB" dirty="0" smtClean="0">
                <a:effectLst/>
              </a:rPr>
              <a:t>stochastic PCR and sequencing sampling events are causing </a:t>
            </a:r>
            <a:r>
              <a:rPr lang="en-GB" sz="1200" kern="1200" dirty="0" smtClean="0">
                <a:solidFill>
                  <a:schemeClr val="tx1"/>
                </a:solidFill>
                <a:effectLst/>
                <a:latin typeface="+mn-lt"/>
                <a:ea typeface="+mn-ea"/>
                <a:cs typeface="+mn-cs"/>
              </a:rPr>
              <a:t>heterogeneous coverage among loci</a:t>
            </a:r>
          </a:p>
          <a:p>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effectLst/>
              </a:rPr>
              <a:t>D)</a:t>
            </a:r>
            <a:r>
              <a:rPr lang="en-GB" baseline="0" dirty="0" smtClean="0">
                <a:effectLst/>
              </a:rPr>
              <a:t> which leads to quite high locus error rates, of more than 10%. Where the only way to slightly decrease it is to increase the value of the min coverage parameter</a:t>
            </a:r>
            <a:endParaRPr lang="en-GB" dirty="0" smtClean="0">
              <a:effectLst/>
            </a:endParaRPr>
          </a:p>
          <a:p>
            <a:endParaRPr lang="en-GB" sz="1200" kern="120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However, </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Missing loci can be handled to some extent as missing data, </a:t>
            </a:r>
            <a:r>
              <a:rPr lang="es-ES_tradnl" sz="1200" kern="1200" baseline="0" dirty="0" err="1" smtClean="0">
                <a:solidFill>
                  <a:schemeClr val="tx1"/>
                </a:solidFill>
                <a:effectLst/>
                <a:latin typeface="+mn-lt"/>
                <a:ea typeface="+mn-ea"/>
                <a:cs typeface="+mn-cs"/>
              </a:rPr>
              <a:t>but</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erroneous</a:t>
            </a:r>
            <a:r>
              <a:rPr lang="es-ES_tradnl" sz="1200" kern="1200" baseline="0" dirty="0" smtClean="0">
                <a:solidFill>
                  <a:schemeClr val="tx1"/>
                </a:solidFill>
                <a:effectLst/>
                <a:latin typeface="+mn-lt"/>
                <a:ea typeface="+mn-ea"/>
                <a:cs typeface="+mn-cs"/>
              </a:rPr>
              <a:t> SNP and </a:t>
            </a:r>
            <a:r>
              <a:rPr lang="es-ES_tradnl" sz="1200" kern="1200" baseline="0" dirty="0" err="1" smtClean="0">
                <a:solidFill>
                  <a:schemeClr val="tx1"/>
                </a:solidFill>
                <a:effectLst/>
                <a:latin typeface="+mn-lt"/>
                <a:ea typeface="+mn-ea"/>
                <a:cs typeface="+mn-cs"/>
              </a:rPr>
              <a:t>alleles</a:t>
            </a:r>
            <a:r>
              <a:rPr lang="es-ES_tradnl" sz="1200" kern="1200" baseline="0" dirty="0" smtClean="0">
                <a:solidFill>
                  <a:schemeClr val="tx1"/>
                </a:solidFill>
                <a:effectLst/>
                <a:latin typeface="+mn-lt"/>
                <a:ea typeface="+mn-ea"/>
                <a:cs typeface="+mn-cs"/>
              </a:rPr>
              <a:t>, as </a:t>
            </a:r>
            <a:r>
              <a:rPr lang="es-ES_tradnl" sz="1200" kern="1200" baseline="0" dirty="0" err="1" smtClean="0">
                <a:solidFill>
                  <a:schemeClr val="tx1"/>
                </a:solidFill>
                <a:effectLst/>
                <a:latin typeface="+mn-lt"/>
                <a:ea typeface="+mn-ea"/>
                <a:cs typeface="+mn-cs"/>
              </a:rPr>
              <a:t>shown</a:t>
            </a:r>
            <a:r>
              <a:rPr lang="es-ES_tradnl" sz="1200" kern="1200" baseline="0" dirty="0" smtClean="0">
                <a:solidFill>
                  <a:schemeClr val="tx1"/>
                </a:solidFill>
                <a:effectLst/>
                <a:latin typeface="+mn-lt"/>
                <a:ea typeface="+mn-ea"/>
                <a:cs typeface="+mn-cs"/>
              </a:rPr>
              <a:t> in </a:t>
            </a:r>
            <a:r>
              <a:rPr lang="es-ES_tradnl" sz="1200" kern="1200" baseline="0" dirty="0" err="1" smtClean="0">
                <a:solidFill>
                  <a:schemeClr val="tx1"/>
                </a:solidFill>
                <a:effectLst/>
                <a:latin typeface="+mn-lt"/>
                <a:ea typeface="+mn-ea"/>
                <a:cs typeface="+mn-cs"/>
              </a:rPr>
              <a:t>the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previous</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diapositive</a:t>
            </a:r>
            <a:r>
              <a:rPr lang="es-ES_tradnl" sz="1200" kern="1200" baseline="0" dirty="0" smtClean="0">
                <a:solidFill>
                  <a:schemeClr val="tx1"/>
                </a:solidFill>
                <a:effectLst/>
                <a:latin typeface="+mn-lt"/>
                <a:ea typeface="+mn-ea"/>
                <a:cs typeface="+mn-cs"/>
              </a:rPr>
              <a:t>, can </a:t>
            </a:r>
            <a:r>
              <a:rPr lang="es-ES_tradnl" sz="1200" kern="1200" baseline="0" dirty="0" err="1" smtClean="0">
                <a:solidFill>
                  <a:schemeClr val="tx1"/>
                </a:solidFill>
                <a:effectLst/>
                <a:latin typeface="+mn-lt"/>
                <a:ea typeface="+mn-ea"/>
                <a:cs typeface="+mn-cs"/>
              </a:rPr>
              <a:t>affect</a:t>
            </a:r>
            <a:r>
              <a:rPr lang="es-ES_tradnl" sz="1200" kern="1200" baseline="0" dirty="0" smtClean="0">
                <a:solidFill>
                  <a:schemeClr val="tx1"/>
                </a:solidFill>
                <a:effectLst/>
                <a:latin typeface="+mn-lt"/>
                <a:ea typeface="+mn-ea"/>
                <a:cs typeface="+mn-cs"/>
              </a:rPr>
              <a:t> more </a:t>
            </a:r>
            <a:r>
              <a:rPr lang="es-ES_tradnl" sz="1200" kern="1200" baseline="0" dirty="0" err="1" smtClean="0">
                <a:solidFill>
                  <a:schemeClr val="tx1"/>
                </a:solidFill>
                <a:effectLst/>
                <a:latin typeface="+mn-lt"/>
                <a:ea typeface="+mn-ea"/>
                <a:cs typeface="+mn-cs"/>
              </a:rPr>
              <a:t>biological</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inferences</a:t>
            </a:r>
            <a:r>
              <a:rPr lang="es-ES_tradnl" sz="1200" kern="1200" baseline="0" dirty="0" smtClean="0">
                <a:solidFill>
                  <a:schemeClr val="tx1"/>
                </a:solidFill>
                <a:effectLst/>
                <a:latin typeface="+mn-lt"/>
                <a:ea typeface="+mn-ea"/>
                <a:cs typeface="+mn-cs"/>
              </a:rPr>
              <a:t>, so </a:t>
            </a:r>
            <a:r>
              <a:rPr lang="es-ES_tradnl" sz="1200" kern="1200" baseline="0" dirty="0" err="1" smtClean="0">
                <a:solidFill>
                  <a:schemeClr val="tx1"/>
                </a:solidFill>
                <a:effectLst/>
                <a:latin typeface="+mn-lt"/>
                <a:ea typeface="+mn-ea"/>
                <a:cs typeface="+mn-cs"/>
              </a:rPr>
              <a:t>maybe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it</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is</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best</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to</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keep</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relatively</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high</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levels</a:t>
            </a:r>
            <a:r>
              <a:rPr lang="es-ES_tradnl" sz="1200" kern="1200" baseline="0" dirty="0" smtClean="0">
                <a:solidFill>
                  <a:schemeClr val="tx1"/>
                </a:solidFill>
                <a:effectLst/>
                <a:latin typeface="+mn-lt"/>
                <a:ea typeface="+mn-ea"/>
                <a:cs typeface="+mn-cs"/>
              </a:rPr>
              <a:t> of </a:t>
            </a:r>
            <a:r>
              <a:rPr lang="es-ES_tradnl" sz="1200" kern="1200" baseline="0" dirty="0" err="1" smtClean="0">
                <a:solidFill>
                  <a:schemeClr val="tx1"/>
                </a:solidFill>
                <a:effectLst/>
                <a:latin typeface="+mn-lt"/>
                <a:ea typeface="+mn-ea"/>
                <a:cs typeface="+mn-cs"/>
              </a:rPr>
              <a:t>missing</a:t>
            </a:r>
            <a:r>
              <a:rPr lang="es-ES_tradnl" sz="1200" kern="1200" baseline="0" dirty="0" smtClean="0">
                <a:solidFill>
                  <a:schemeClr val="tx1"/>
                </a:solidFill>
                <a:effectLst/>
                <a:latin typeface="+mn-lt"/>
                <a:ea typeface="+mn-ea"/>
                <a:cs typeface="+mn-cs"/>
              </a:rPr>
              <a:t> data and </a:t>
            </a:r>
            <a:r>
              <a:rPr lang="es-ES_tradnl" sz="1200" kern="1200" baseline="0" dirty="0" err="1" smtClean="0">
                <a:solidFill>
                  <a:schemeClr val="tx1"/>
                </a:solidFill>
                <a:effectLst/>
                <a:latin typeface="+mn-lt"/>
                <a:ea typeface="+mn-ea"/>
                <a:cs typeface="+mn-cs"/>
              </a:rPr>
              <a:t>therefore</a:t>
            </a:r>
            <a:r>
              <a:rPr lang="es-ES_tradnl" sz="1200" kern="1200" baseline="0" dirty="0" smtClean="0">
                <a:solidFill>
                  <a:schemeClr val="tx1"/>
                </a:solidFill>
                <a:effectLst/>
                <a:latin typeface="+mn-lt"/>
                <a:ea typeface="+mn-ea"/>
                <a:cs typeface="+mn-cs"/>
              </a:rPr>
              <a:t> locus error </a:t>
            </a:r>
            <a:r>
              <a:rPr lang="es-ES_tradnl" sz="1200" kern="1200" baseline="0" dirty="0" err="1" smtClean="0">
                <a:solidFill>
                  <a:schemeClr val="tx1"/>
                </a:solidFill>
                <a:effectLst/>
                <a:latin typeface="+mn-lt"/>
                <a:ea typeface="+mn-ea"/>
                <a:cs typeface="+mn-cs"/>
              </a:rPr>
              <a:t>rate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but</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with</a:t>
            </a:r>
            <a:r>
              <a:rPr lang="es-ES_tradnl" sz="1200" kern="1200" baseline="0" dirty="0" smtClean="0">
                <a:solidFill>
                  <a:schemeClr val="tx1"/>
                </a:solidFill>
                <a:effectLst/>
                <a:latin typeface="+mn-lt"/>
                <a:ea typeface="+mn-ea"/>
                <a:cs typeface="+mn-cs"/>
              </a:rPr>
              <a:t> a </a:t>
            </a:r>
            <a:r>
              <a:rPr lang="es-ES_tradnl" sz="1200" kern="1200" baseline="0" dirty="0" err="1" smtClean="0">
                <a:solidFill>
                  <a:schemeClr val="tx1"/>
                </a:solidFill>
                <a:effectLst/>
                <a:latin typeface="+mn-lt"/>
                <a:ea typeface="+mn-ea"/>
                <a:cs typeface="+mn-cs"/>
              </a:rPr>
              <a:t>lower</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allele</a:t>
            </a:r>
            <a:r>
              <a:rPr lang="es-ES_tradnl" sz="1200" kern="1200" baseline="0" dirty="0" smtClean="0">
                <a:solidFill>
                  <a:schemeClr val="tx1"/>
                </a:solidFill>
                <a:effectLst/>
                <a:latin typeface="+mn-lt"/>
                <a:ea typeface="+mn-ea"/>
                <a:cs typeface="+mn-cs"/>
              </a:rPr>
              <a:t> and </a:t>
            </a:r>
            <a:r>
              <a:rPr lang="es-ES_tradnl" sz="1200" kern="1200" baseline="0" dirty="0" err="1" smtClean="0">
                <a:solidFill>
                  <a:schemeClr val="tx1"/>
                </a:solidFill>
                <a:effectLst/>
                <a:latin typeface="+mn-lt"/>
                <a:ea typeface="+mn-ea"/>
                <a:cs typeface="+mn-cs"/>
              </a:rPr>
              <a:t>snp</a:t>
            </a:r>
            <a:r>
              <a:rPr lang="es-ES_tradnl" sz="1200" kern="1200" baseline="0" dirty="0" smtClean="0">
                <a:solidFill>
                  <a:schemeClr val="tx1"/>
                </a:solidFill>
                <a:effectLst/>
                <a:latin typeface="+mn-lt"/>
                <a:ea typeface="+mn-ea"/>
                <a:cs typeface="+mn-cs"/>
              </a:rPr>
              <a:t> error </a:t>
            </a:r>
            <a:r>
              <a:rPr lang="es-ES_tradnl" sz="1200" kern="1200" baseline="0" dirty="0" err="1" smtClean="0">
                <a:solidFill>
                  <a:schemeClr val="tx1"/>
                </a:solidFill>
                <a:effectLst/>
                <a:latin typeface="+mn-lt"/>
                <a:ea typeface="+mn-ea"/>
                <a:cs typeface="+mn-cs"/>
              </a:rPr>
              <a:t>rate</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16</a:t>
            </a:fld>
            <a:endParaRPr lang="en-US"/>
          </a:p>
        </p:txBody>
      </p:sp>
    </p:spTree>
    <p:extLst>
      <p:ext uri="{BB962C8B-B14F-4D97-AF65-F5344CB8AC3E}">
        <p14:creationId xmlns:p14="http://schemas.microsoft.com/office/powerpoint/2010/main" val="180849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a:t>
            </a:r>
            <a:r>
              <a:rPr lang="en-US" baseline="0" dirty="0" smtClean="0"/>
              <a:t> chose the best parameter values as the ones that generated the highest amount of loci and SNPs at the lower allele and SNPs error rates</a:t>
            </a:r>
          </a:p>
          <a:p>
            <a:endParaRPr lang="en-US" baseline="0" dirty="0" smtClean="0"/>
          </a:p>
          <a:p>
            <a:r>
              <a:rPr lang="en-US" baseline="0" dirty="0" smtClean="0"/>
              <a:t>Which were this:</a:t>
            </a:r>
          </a:p>
          <a:p>
            <a:endParaRPr lang="en-US" baseline="0" dirty="0" smtClean="0"/>
          </a:p>
          <a:p>
            <a:endParaRPr lang="en-US" baseline="0" dirty="0" smtClean="0"/>
          </a:p>
          <a:p>
            <a:r>
              <a:rPr lang="en-US" baseline="0" dirty="0" smtClean="0"/>
              <a:t>I would like to highlight that this is no universal recipe but what worked best for this dataset, </a:t>
            </a:r>
            <a:r>
              <a:rPr lang="en-US" baseline="0" dirty="0" err="1" smtClean="0"/>
              <a:t>ie</a:t>
            </a:r>
            <a:r>
              <a:rPr lang="en-US" baseline="0" dirty="0" smtClean="0"/>
              <a:t> for t</a:t>
            </a:r>
          </a:p>
          <a:p>
            <a:endParaRPr lang="en-US" dirty="0" smtClean="0"/>
          </a:p>
          <a:p>
            <a:endParaRPr lang="en-US" dirty="0" smtClean="0"/>
          </a:p>
          <a:p>
            <a:r>
              <a:rPr lang="en-US" dirty="0" smtClean="0"/>
              <a:t>So then the obvious</a:t>
            </a:r>
            <a:r>
              <a:rPr lang="en-US" baseline="0" dirty="0" smtClean="0"/>
              <a:t> question is, Does it matter to use these or other parameter values for population genomics and phylogeographic inference?</a:t>
            </a:r>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17</a:t>
            </a:fld>
            <a:endParaRPr lang="en-US"/>
          </a:p>
        </p:txBody>
      </p:sp>
    </p:spTree>
    <p:extLst>
      <p:ext uri="{BB962C8B-B14F-4D97-AF65-F5344CB8AC3E}">
        <p14:creationId xmlns:p14="http://schemas.microsoft.com/office/powerpoint/2010/main" val="1808495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To address that we decided to</a:t>
            </a:r>
            <a:r>
              <a:rPr lang="en-GB" sz="1200" kern="1200" baseline="0" dirty="0" smtClean="0">
                <a:solidFill>
                  <a:schemeClr val="tx1"/>
                </a:solidFill>
                <a:effectLst/>
                <a:latin typeface="+mn-lt"/>
                <a:ea typeface="+mn-ea"/>
                <a:cs typeface="+mn-cs"/>
              </a:rPr>
              <a:t> examine the effect of processing the full dataset with different parameters on the information output and the detection of genetic structuring</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time evaluating</a:t>
            </a:r>
            <a:r>
              <a:rPr lang="en-GB" sz="1200" kern="1200" baseline="0" dirty="0" smtClean="0">
                <a:solidFill>
                  <a:schemeClr val="tx1"/>
                </a:solidFill>
                <a:effectLst/>
                <a:latin typeface="+mn-lt"/>
                <a:ea typeface="+mn-ea"/>
                <a:cs typeface="+mn-cs"/>
              </a:rPr>
              <a:t> 4 different profiles of Stacks settings</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the first is just the  default settings</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then what we call optimal and are the best values found in the replicates analysis</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near optimal, which is the second best, with the only difference of increasing –m to 4</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and a high </a:t>
            </a:r>
            <a:r>
              <a:rPr lang="en-GB" sz="1200" kern="1200" dirty="0" err="1" smtClean="0">
                <a:solidFill>
                  <a:schemeClr val="tx1"/>
                </a:solidFill>
                <a:effectLst/>
                <a:latin typeface="+mn-lt"/>
                <a:ea typeface="+mn-ea"/>
                <a:cs typeface="+mn-cs"/>
              </a:rPr>
              <a:t>coverege</a:t>
            </a:r>
            <a:r>
              <a:rPr lang="en-GB" sz="1200" kern="1200" baseline="0" dirty="0" smtClean="0">
                <a:solidFill>
                  <a:schemeClr val="tx1"/>
                </a:solidFill>
                <a:effectLst/>
                <a:latin typeface="+mn-lt"/>
                <a:ea typeface="+mn-ea"/>
                <a:cs typeface="+mn-cs"/>
              </a:rPr>
              <a:t> one, were –m was set to 10</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Each parameter profile was used to run </a:t>
            </a:r>
            <a:r>
              <a:rPr lang="en-GB" sz="1200" i="1" kern="1200" dirty="0" smtClean="0">
                <a:solidFill>
                  <a:schemeClr val="tx1"/>
                </a:solidFill>
                <a:effectLst/>
                <a:latin typeface="+mn-lt"/>
                <a:ea typeface="+mn-ea"/>
                <a:cs typeface="+mn-cs"/>
              </a:rPr>
              <a:t>Stacks </a:t>
            </a:r>
            <a:r>
              <a:rPr lang="en-GB" sz="1200" kern="1200" dirty="0" smtClean="0">
                <a:solidFill>
                  <a:schemeClr val="tx1"/>
                </a:solidFill>
                <a:effectLst/>
                <a:latin typeface="+mn-lt"/>
                <a:ea typeface="+mn-ea"/>
                <a:cs typeface="+mn-cs"/>
              </a:rPr>
              <a:t>with all samples of </a:t>
            </a:r>
            <a:r>
              <a:rPr lang="en-GB" sz="1200" i="1" kern="1200" dirty="0" smtClean="0">
                <a:solidFill>
                  <a:schemeClr val="tx1"/>
                </a:solidFill>
                <a:effectLst/>
                <a:latin typeface="+mn-lt"/>
                <a:ea typeface="+mn-ea"/>
                <a:cs typeface="+mn-cs"/>
              </a:rPr>
              <a:t>B. </a:t>
            </a:r>
            <a:r>
              <a:rPr lang="en-GB" sz="1200" i="1" kern="1200" dirty="0" err="1" smtClean="0">
                <a:solidFill>
                  <a:schemeClr val="tx1"/>
                </a:solidFill>
                <a:effectLst/>
                <a:latin typeface="+mn-lt"/>
                <a:ea typeface="+mn-ea"/>
                <a:cs typeface="+mn-cs"/>
              </a:rPr>
              <a:t>alpina</a:t>
            </a:r>
            <a:r>
              <a:rPr lang="en-GB" sz="1200" i="1"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(75), the samples from closest outgroup (</a:t>
            </a:r>
            <a:r>
              <a:rPr lang="en-GB" sz="1200" i="1" kern="1200" dirty="0" smtClean="0">
                <a:solidFill>
                  <a:schemeClr val="tx1"/>
                </a:solidFill>
                <a:effectLst/>
                <a:latin typeface="+mn-lt"/>
                <a:ea typeface="+mn-ea"/>
                <a:cs typeface="+mn-cs"/>
              </a:rPr>
              <a:t>B. </a:t>
            </a:r>
            <a:r>
              <a:rPr lang="en-GB" sz="1200" i="1" kern="1200" dirty="0" err="1" smtClean="0">
                <a:solidFill>
                  <a:schemeClr val="tx1"/>
                </a:solidFill>
                <a:effectLst/>
                <a:latin typeface="+mn-lt"/>
                <a:ea typeface="+mn-ea"/>
                <a:cs typeface="+mn-cs"/>
              </a:rPr>
              <a:t>trifolia</a:t>
            </a:r>
            <a:r>
              <a:rPr lang="en-GB" sz="1200" kern="1200" dirty="0" smtClean="0">
                <a:solidFill>
                  <a:schemeClr val="tx1"/>
                </a:solidFill>
                <a:effectLst/>
                <a:latin typeface="+mn-lt"/>
                <a:ea typeface="+mn-ea"/>
                <a:cs typeface="+mn-cs"/>
              </a:rPr>
              <a:t>) and the replicate</a:t>
            </a:r>
            <a:r>
              <a:rPr lang="en-GB" sz="1200" kern="1200" baseline="0" dirty="0" smtClean="0">
                <a:solidFill>
                  <a:schemeClr val="tx1"/>
                </a:solidFill>
                <a:effectLst/>
                <a:latin typeface="+mn-lt"/>
                <a:ea typeface="+mn-ea"/>
                <a:cs typeface="+mn-cs"/>
              </a:rPr>
              <a:t> pair</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18</a:t>
            </a:fld>
            <a:endParaRPr lang="en-US"/>
          </a:p>
        </p:txBody>
      </p:sp>
    </p:spTree>
    <p:extLst>
      <p:ext uri="{BB962C8B-B14F-4D97-AF65-F5344CB8AC3E}">
        <p14:creationId xmlns:p14="http://schemas.microsoft.com/office/powerpoint/2010/main" val="180849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As expected the optimal profile gave the highest</a:t>
            </a:r>
            <a:r>
              <a:rPr lang="en-GB" sz="1200" kern="1200" baseline="0" dirty="0" smtClean="0">
                <a:solidFill>
                  <a:schemeClr val="tx1"/>
                </a:solidFill>
                <a:effectLst/>
                <a:latin typeface="+mn-lt"/>
                <a:ea typeface="+mn-ea"/>
                <a:cs typeface="+mn-cs"/>
              </a:rPr>
              <a:t> number of RAD loci and SNPs at the lowest allele error rate (around 6%) and SNP error rate (around 2.4%), whilst the others were higher, specially the high coverage and default profiles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I would like to highlight that the high coverage profile. which may be the intuitive thing to chose, produced very little loci and had the highest allele and SNP error rates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effectLst/>
              <a:latin typeface="+mn-lt"/>
              <a:ea typeface="+mn-ea"/>
              <a:cs typeface="+mn-cs"/>
            </a:endParaRPr>
          </a:p>
          <a:p>
            <a:pPr marL="201613" algn="ctr" defTabSz="1333500">
              <a:tabLst>
                <a:tab pos="547688" algn="l"/>
                <a:tab pos="801688" algn="l"/>
                <a:tab pos="1790700" algn="l"/>
              </a:tabLst>
            </a:pPr>
            <a:endParaRPr lang="en-US" sz="1200" b="1" dirty="0" smtClean="0">
              <a:solidFill>
                <a:schemeClr val="tx2">
                  <a:lumMod val="75000"/>
                </a:schemeClr>
              </a:solidFill>
            </a:endParaRPr>
          </a:p>
          <a:p>
            <a:pPr marL="201613" algn="ctr" defTabSz="1333500">
              <a:tabLst>
                <a:tab pos="547688" algn="l"/>
                <a:tab pos="801688" algn="l"/>
                <a:tab pos="1790700" algn="l"/>
              </a:tabLst>
            </a:pPr>
            <a:r>
              <a:rPr lang="en-US" sz="1200" b="1" dirty="0" smtClean="0">
                <a:solidFill>
                  <a:schemeClr val="tx2">
                    <a:lumMod val="75000"/>
                  </a:schemeClr>
                </a:solidFill>
              </a:rPr>
              <a:t>Does small error rates improve the data quality of the rest of the samples?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D365DE-7F27-6E45-8912-B0DCB5D56E79}" type="slidenum">
              <a:rPr lang="en-US" smtClean="0"/>
              <a:t>19</a:t>
            </a:fld>
            <a:endParaRPr lang="en-US"/>
          </a:p>
        </p:txBody>
      </p:sp>
    </p:spTree>
    <p:extLst>
      <p:ext uri="{BB962C8B-B14F-4D97-AF65-F5344CB8AC3E}">
        <p14:creationId xmlns:p14="http://schemas.microsoft.com/office/powerpoint/2010/main" val="1808495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So are this SNP error rates differences meaningful</a:t>
            </a:r>
            <a:r>
              <a:rPr lang="en-GB" sz="1200" kern="1200" baseline="0" dirty="0" smtClean="0">
                <a:solidFill>
                  <a:schemeClr val="tx1"/>
                </a:solidFill>
                <a:effectLst/>
                <a:latin typeface="+mn-lt"/>
                <a:ea typeface="+mn-ea"/>
                <a:cs typeface="+mn-cs"/>
              </a:rPr>
              <a:t>?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From a drift-mutation-migration equilibrium perspective, individuals sampled from the same geographic region should be expected to be genetically more similar in datasets with smaller SNP error rates.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As a simple way to test this,  we compared the genetic distances between individuals of the same sampling locality among the four profiles.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As expected, the data with the smallest SNP error rate (optimal profile here in purple)</a:t>
            </a:r>
            <a:r>
              <a:rPr lang="en-GB" sz="1200" kern="1200" baseline="0" dirty="0" smtClean="0">
                <a:solidFill>
                  <a:schemeClr val="tx1"/>
                </a:solidFill>
                <a:effectLst/>
                <a:latin typeface="+mn-lt"/>
                <a:ea typeface="+mn-ea"/>
                <a:cs typeface="+mn-cs"/>
              </a:rPr>
              <a:t> s</a:t>
            </a:r>
            <a:r>
              <a:rPr lang="en-GB" sz="1200" kern="1200" dirty="0" smtClean="0">
                <a:solidFill>
                  <a:schemeClr val="tx1"/>
                </a:solidFill>
                <a:effectLst/>
                <a:latin typeface="+mn-lt"/>
                <a:ea typeface="+mn-ea"/>
                <a:cs typeface="+mn-cs"/>
              </a:rPr>
              <a:t>ystematically produced shorter genetic distances between individuals of the same sampling locality, if compared to the other three parameter profiles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specially to the default and the high coverage. </a:t>
            </a:r>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51D365DE-7F27-6E45-8912-B0DCB5D56E79}" type="slidenum">
              <a:rPr lang="en-US" smtClean="0"/>
              <a:t>20</a:t>
            </a:fld>
            <a:endParaRPr lang="en-US"/>
          </a:p>
        </p:txBody>
      </p:sp>
    </p:spTree>
    <p:extLst>
      <p:ext uri="{BB962C8B-B14F-4D97-AF65-F5344CB8AC3E}">
        <p14:creationId xmlns:p14="http://schemas.microsoft.com/office/powerpoint/2010/main" val="3985417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this means for </a:t>
            </a:r>
            <a:r>
              <a:rPr lang="en-US" baseline="0" dirty="0" err="1" smtClean="0"/>
              <a:t>phylogeogrpahy</a:t>
            </a:r>
            <a:r>
              <a:rPr lang="en-US" baseline="0" dirty="0" smtClean="0"/>
              <a:t> is a better detection of structuring of genetic variation</a:t>
            </a:r>
            <a:endParaRPr lang="en-US" dirty="0" smtClean="0"/>
          </a:p>
          <a:p>
            <a:endParaRPr lang="en-US" dirty="0" smtClean="0"/>
          </a:p>
          <a:p>
            <a:r>
              <a:rPr lang="en-US" dirty="0" smtClean="0"/>
              <a:t>The</a:t>
            </a:r>
            <a:r>
              <a:rPr lang="en-US" baseline="0" dirty="0" smtClean="0"/>
              <a:t> first row shows the percentage of variation explained by the first two axes of a Principal Coordinate Analyses and the second the mean of an FST pairwise matrix. </a:t>
            </a:r>
            <a:endParaRPr lang="en-US" dirty="0" smtClean="0"/>
          </a:p>
          <a:p>
            <a:endParaRPr lang="en-US" dirty="0" smtClean="0"/>
          </a:p>
          <a:p>
            <a:r>
              <a:rPr lang="en-US" dirty="0" smtClean="0"/>
              <a:t>The</a:t>
            </a:r>
            <a:r>
              <a:rPr lang="en-US" baseline="0" dirty="0" smtClean="0"/>
              <a:t> numbers between parenthesis represent the same analyses excluding the Zamorano population</a:t>
            </a:r>
          </a:p>
          <a:p>
            <a:endParaRPr lang="en-US" baseline="0" dirty="0" smtClean="0"/>
          </a:p>
          <a:p>
            <a:r>
              <a:rPr lang="en-US" baseline="0" dirty="0" smtClean="0"/>
              <a:t>Which is this yellow population in the map</a:t>
            </a:r>
          </a:p>
          <a:p>
            <a:endParaRPr lang="en-US" baseline="0" dirty="0" smtClean="0"/>
          </a:p>
          <a:p>
            <a:r>
              <a:rPr lang="en-US" baseline="0" dirty="0" smtClean="0"/>
              <a:t>The reason why we excluded it, is because it turned out to be an interesting case of cryptic diversity, as it explains as much of the variation as the outgroup does.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Removing El Zamorano still yields substantial geographical structuring of genetic variation, because as </a:t>
            </a:r>
            <a:r>
              <a:rPr lang="en-GB" sz="1200" kern="1200" baseline="0" dirty="0" smtClean="0">
                <a:solidFill>
                  <a:schemeClr val="tx1"/>
                </a:solidFill>
                <a:effectLst/>
                <a:latin typeface="+mn-lt"/>
                <a:ea typeface="+mn-ea"/>
                <a:cs typeface="+mn-cs"/>
              </a:rPr>
              <a:t>you can see the samples cluster by geographic origin</a:t>
            </a:r>
            <a:endParaRPr lang="en-US" baseline="0" dirty="0" smtClean="0"/>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And</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a:t>
            </a:r>
            <a:r>
              <a:rPr lang="en-GB" sz="1200" i="1" kern="1200" dirty="0" smtClean="0">
                <a:solidFill>
                  <a:schemeClr val="tx1"/>
                </a:solidFill>
                <a:effectLst/>
                <a:latin typeface="+mn-lt"/>
                <a:ea typeface="+mn-ea"/>
                <a:cs typeface="+mn-cs"/>
              </a:rPr>
              <a:t>F</a:t>
            </a:r>
            <a:r>
              <a:rPr lang="en-GB" sz="1200" kern="1200" baseline="-25000" dirty="0" smtClean="0">
                <a:solidFill>
                  <a:schemeClr val="tx1"/>
                </a:solidFill>
                <a:effectLst/>
                <a:latin typeface="+mn-lt"/>
                <a:ea typeface="+mn-ea"/>
                <a:cs typeface="+mn-cs"/>
              </a:rPr>
              <a:t>ST</a:t>
            </a:r>
            <a:r>
              <a:rPr lang="en-GB" sz="1200" kern="1200" dirty="0" smtClean="0">
                <a:solidFill>
                  <a:schemeClr val="tx1"/>
                </a:solidFill>
                <a:effectLst/>
                <a:latin typeface="+mn-lt"/>
                <a:ea typeface="+mn-ea"/>
                <a:cs typeface="+mn-cs"/>
              </a:rPr>
              <a:t> values and the percentage of variation explained by the geographic clustering of the </a:t>
            </a:r>
            <a:r>
              <a:rPr lang="en-GB" sz="1200" kern="1200" dirty="0" err="1" smtClean="0">
                <a:solidFill>
                  <a:schemeClr val="tx1"/>
                </a:solidFill>
                <a:effectLst/>
                <a:latin typeface="+mn-lt"/>
                <a:ea typeface="+mn-ea"/>
                <a:cs typeface="+mn-cs"/>
              </a:rPr>
              <a:t>PCoAs</a:t>
            </a:r>
            <a:r>
              <a:rPr lang="en-GB" sz="1200" kern="1200" dirty="0" smtClean="0">
                <a:solidFill>
                  <a:schemeClr val="tx1"/>
                </a:solidFill>
                <a:effectLst/>
                <a:latin typeface="+mn-lt"/>
                <a:ea typeface="+mn-ea"/>
                <a:cs typeface="+mn-cs"/>
              </a:rPr>
              <a:t> remain the highest</a:t>
            </a:r>
            <a:r>
              <a:rPr lang="en-GB" sz="1200" kern="1200" baseline="0" dirty="0" smtClean="0">
                <a:solidFill>
                  <a:schemeClr val="tx1"/>
                </a:solidFill>
                <a:effectLst/>
                <a:latin typeface="+mn-lt"/>
                <a:ea typeface="+mn-ea"/>
                <a:cs typeface="+mn-cs"/>
              </a:rPr>
              <a:t> when using the data from the optimal profile</a:t>
            </a:r>
          </a:p>
          <a:p>
            <a:endParaRPr lang="en-GB" sz="1200" kern="1200" baseline="0" dirty="0" smtClean="0">
              <a:solidFill>
                <a:schemeClr val="tx1"/>
              </a:solidFill>
              <a:effectLst/>
              <a:latin typeface="+mn-lt"/>
              <a:ea typeface="+mn-ea"/>
              <a:cs typeface="+mn-cs"/>
            </a:endParaRP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1D365DE-7F27-6E45-8912-B0DCB5D56E79}" type="slidenum">
              <a:rPr lang="en-US" smtClean="0"/>
              <a:t>21</a:t>
            </a:fld>
            <a:endParaRPr lang="en-US"/>
          </a:p>
        </p:txBody>
      </p:sp>
    </p:spTree>
    <p:extLst>
      <p:ext uri="{BB962C8B-B14F-4D97-AF65-F5344CB8AC3E}">
        <p14:creationId xmlns:p14="http://schemas.microsoft.com/office/powerpoint/2010/main" val="2934318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smtClean="0"/>
              <a:t>Meaningful biological interpretation</a:t>
            </a:r>
          </a:p>
          <a:p>
            <a:endParaRPr lang="en-US" dirty="0" smtClean="0"/>
          </a:p>
          <a:p>
            <a:endParaRPr lang="en-US" dirty="0" smtClean="0"/>
          </a:p>
          <a:p>
            <a:r>
              <a:rPr lang="en-GB" sz="1200" kern="1200" dirty="0" smtClean="0">
                <a:solidFill>
                  <a:schemeClr val="tx1"/>
                </a:solidFill>
                <a:effectLst/>
                <a:latin typeface="+mn-lt"/>
                <a:ea typeface="+mn-ea"/>
                <a:cs typeface="+mn-cs"/>
              </a:rPr>
              <a:t>As analytical tools further develop, error rates may potentially be incorporated into the data analysis itself, for instance using Bayesian hierarchical models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But for this to be possible, DNA replicates should be included in the RADseq library design </a:t>
            </a:r>
            <a:endParaRPr lang="en-US" sz="1200" kern="1200" dirty="0" smtClean="0">
              <a:solidFill>
                <a:schemeClr val="tx1"/>
              </a:solidFill>
              <a:effectLst/>
              <a:latin typeface="+mn-lt"/>
              <a:ea typeface="+mn-ea"/>
              <a:cs typeface="+mn-cs"/>
            </a:endParaRPr>
          </a:p>
          <a:p>
            <a:endParaRPr lang="en-US" dirty="0" smtClean="0"/>
          </a:p>
          <a:p>
            <a:r>
              <a:rPr lang="en-US" dirty="0" smtClean="0"/>
              <a:t>analytical tools</a:t>
            </a:r>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22</a:t>
            </a:fld>
            <a:endParaRPr lang="en-US"/>
          </a:p>
        </p:txBody>
      </p:sp>
    </p:spTree>
    <p:extLst>
      <p:ext uri="{BB962C8B-B14F-4D97-AF65-F5344CB8AC3E}">
        <p14:creationId xmlns:p14="http://schemas.microsoft.com/office/powerpoint/2010/main" val="293431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Restriction site-associated DNA sequencing (RADseq) first coined by Baird </a:t>
            </a:r>
            <a:r>
              <a:rPr lang="en-GB" sz="1200" i="1" kern="1200" dirty="0" smtClean="0">
                <a:solidFill>
                  <a:schemeClr val="tx1"/>
                </a:solidFill>
                <a:effectLst/>
                <a:latin typeface="+mn-lt"/>
                <a:ea typeface="+mn-ea"/>
                <a:cs typeface="+mn-cs"/>
              </a:rPr>
              <a:t>et al.</a:t>
            </a:r>
            <a:r>
              <a:rPr lang="en-GB" sz="1200" kern="1200" dirty="0" smtClean="0">
                <a:solidFill>
                  <a:schemeClr val="tx1"/>
                </a:solidFill>
                <a:effectLst/>
                <a:latin typeface="+mn-lt"/>
                <a:ea typeface="+mn-ea"/>
                <a:cs typeface="+mn-cs"/>
              </a:rPr>
              <a:t> </a:t>
            </a:r>
            <a:r>
              <a:rPr lang="es-ES_tradnl" sz="1200" kern="1200" dirty="0" smtClean="0">
                <a:solidFill>
                  <a:schemeClr val="tx1"/>
                </a:solidFill>
                <a:effectLst/>
                <a:latin typeface="+mn-lt"/>
                <a:ea typeface="+mn-ea"/>
                <a:cs typeface="+mn-cs"/>
              </a:rPr>
              <a:t>and </a:t>
            </a:r>
            <a:r>
              <a:rPr lang="es-ES_tradnl" sz="1200" kern="1200" dirty="0" err="1" smtClean="0">
                <a:solidFill>
                  <a:schemeClr val="tx1"/>
                </a:solidFill>
                <a:effectLst/>
                <a:latin typeface="+mn-lt"/>
                <a:ea typeface="+mn-ea"/>
                <a:cs typeface="+mn-cs"/>
              </a:rPr>
              <a:t>that</a:t>
            </a:r>
            <a:r>
              <a:rPr lang="es-ES_tradnl" sz="1200" kern="1200" dirty="0" smtClean="0">
                <a:solidFill>
                  <a:schemeClr val="tx1"/>
                </a:solidFill>
                <a:effectLst/>
                <a:latin typeface="+mn-lt"/>
                <a:ea typeface="+mn-ea"/>
                <a:cs typeface="+mn-cs"/>
              </a:rPr>
              <a:t> has </a:t>
            </a:r>
            <a:r>
              <a:rPr lang="en-GB" sz="1200" kern="1200" dirty="0" smtClean="0">
                <a:solidFill>
                  <a:schemeClr val="tx1"/>
                </a:solidFill>
                <a:effectLst/>
                <a:latin typeface="+mn-lt"/>
                <a:ea typeface="+mn-ea"/>
                <a:cs typeface="+mn-cs"/>
              </a:rPr>
              <a:t>developed into a family of related approaches</a:t>
            </a:r>
            <a:r>
              <a:rPr lang="en-US" dirty="0" smtClean="0">
                <a:effectLst/>
              </a:rPr>
              <a:t>. </a:t>
            </a:r>
            <a:endParaRPr lang="en-US" baseline="0" dirty="0" smtClean="0"/>
          </a:p>
          <a:p>
            <a:endParaRPr lang="en-US" baseline="0" dirty="0" smtClean="0"/>
          </a:p>
          <a:p>
            <a:r>
              <a:rPr lang="en-US" baseline="0" dirty="0" smtClean="0"/>
              <a:t>so called</a:t>
            </a:r>
          </a:p>
          <a:p>
            <a:endParaRPr lang="en-US" baseline="0" dirty="0" smtClean="0"/>
          </a:p>
          <a:p>
            <a:r>
              <a:rPr lang="en-US" baseline="0" dirty="0" smtClean="0"/>
              <a:t>Reduced representation genome sequencing</a:t>
            </a:r>
          </a:p>
          <a:p>
            <a:endParaRPr lang="en-US" baseline="0" dirty="0" smtClean="0"/>
          </a:p>
          <a:p>
            <a:r>
              <a:rPr lang="en-US" baseline="0" dirty="0" smtClean="0"/>
              <a:t>methods that allow to subsample a genome at </a:t>
            </a:r>
            <a:r>
              <a:rPr lang="en-US" baseline="0" dirty="0" err="1" smtClean="0"/>
              <a:t>homolous</a:t>
            </a:r>
            <a:r>
              <a:rPr lang="en-US" baseline="0" dirty="0" smtClean="0"/>
              <a:t> locations to identify and type hundreds of thousands of SNPs </a:t>
            </a:r>
          </a:p>
          <a:p>
            <a:endParaRPr lang="en-US" baseline="0" dirty="0" smtClean="0"/>
          </a:p>
          <a:p>
            <a:r>
              <a:rPr lang="en-US" baseline="0" dirty="0" smtClean="0"/>
              <a:t>This provides many times more loci than what is achievable with Sanger sequencing, is much more less expensive than whole genome </a:t>
            </a:r>
            <a:r>
              <a:rPr lang="en-US" baseline="0" dirty="0" err="1" smtClean="0"/>
              <a:t>resequencing</a:t>
            </a:r>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has the potential of revolutionizing molecular ecology and evolutionary studies as it can be applied can be applied to non model species because no previous genome </a:t>
            </a:r>
            <a:r>
              <a:rPr lang="en-US" baseline="0" dirty="0" err="1" smtClean="0"/>
              <a:t>knowldedge</a:t>
            </a:r>
            <a:r>
              <a:rPr lang="en-US" baseline="0" dirty="0" smtClean="0"/>
              <a:t> is necessary</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2</a:t>
            </a:fld>
            <a:endParaRPr lang="en-US"/>
          </a:p>
        </p:txBody>
      </p:sp>
    </p:spTree>
    <p:extLst>
      <p:ext uri="{BB962C8B-B14F-4D97-AF65-F5344CB8AC3E}">
        <p14:creationId xmlns:p14="http://schemas.microsoft.com/office/powerpoint/2010/main" val="2122305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like to thank</a:t>
            </a:r>
            <a:r>
              <a:rPr lang="en-US" baseline="0" dirty="0" smtClean="0"/>
              <a:t> my supervisor Brent Emerson, </a:t>
            </a:r>
          </a:p>
          <a:p>
            <a:endParaRPr lang="en-US" baseline="0" dirty="0" smtClean="0"/>
          </a:p>
          <a:p>
            <a:r>
              <a:rPr lang="en-US" baseline="0" dirty="0" smtClean="0"/>
              <a:t>Godfrey Hewitt who was a great inspiration</a:t>
            </a:r>
          </a:p>
          <a:p>
            <a:endParaRPr lang="en-US" baseline="0" dirty="0" smtClean="0"/>
          </a:p>
          <a:p>
            <a:r>
              <a:rPr lang="en-US" baseline="0" dirty="0" smtClean="0"/>
              <a:t>My collaborators Nils </a:t>
            </a:r>
            <a:r>
              <a:rPr lang="en-US" baseline="0" dirty="0" err="1" smtClean="0"/>
              <a:t>Arrigo</a:t>
            </a:r>
            <a:r>
              <a:rPr lang="en-US" baseline="0" dirty="0" smtClean="0"/>
              <a:t> and Nadir Alvarez at the University of Lausanne, along with Tania Wyss and Alan </a:t>
            </a:r>
            <a:r>
              <a:rPr lang="en-US" baseline="0" dirty="0" err="1" smtClean="0"/>
              <a:t>Brelsford</a:t>
            </a:r>
            <a:r>
              <a:rPr lang="en-US" baseline="0" dirty="0" smtClean="0"/>
              <a:t> who helped with the </a:t>
            </a:r>
            <a:r>
              <a:rPr lang="en-US" baseline="0" dirty="0" err="1" smtClean="0"/>
              <a:t>Labwork</a:t>
            </a:r>
            <a:r>
              <a:rPr lang="en-US" baseline="0" dirty="0" smtClean="0"/>
              <a:t>.</a:t>
            </a:r>
          </a:p>
          <a:p>
            <a:endParaRPr lang="en-US" baseline="0" dirty="0" smtClean="0"/>
          </a:p>
          <a:p>
            <a:r>
              <a:rPr lang="en-US" baseline="0" dirty="0" smtClean="0"/>
              <a:t>My secondary supervisor </a:t>
            </a:r>
            <a:r>
              <a:rPr lang="en-US" baseline="0" dirty="0" err="1" smtClean="0"/>
              <a:t>Tove</a:t>
            </a:r>
            <a:r>
              <a:rPr lang="en-US" baseline="0" dirty="0" smtClean="0"/>
              <a:t> Jorgensen at Aarhus University and my collaborator Daniel </a:t>
            </a:r>
            <a:r>
              <a:rPr lang="en-US" baseline="0" dirty="0" err="1" smtClean="0"/>
              <a:t>Piñero</a:t>
            </a:r>
            <a:r>
              <a:rPr lang="en-US" baseline="0" dirty="0" smtClean="0"/>
              <a:t> at UNAM, Mexico. </a:t>
            </a:r>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23</a:t>
            </a:fld>
            <a:endParaRPr lang="en-US"/>
          </a:p>
        </p:txBody>
      </p:sp>
    </p:spTree>
    <p:extLst>
      <p:ext uri="{BB962C8B-B14F-4D97-AF65-F5344CB8AC3E}">
        <p14:creationId xmlns:p14="http://schemas.microsoft.com/office/powerpoint/2010/main" val="852055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brief, RAD sequencing consists on digesting a genome with a restriction </a:t>
            </a:r>
            <a:r>
              <a:rPr lang="en-US" baseline="0" dirty="0" err="1" smtClean="0"/>
              <a:t>enzime</a:t>
            </a:r>
            <a:r>
              <a:rPr lang="en-US" baseline="0" dirty="0" smtClean="0"/>
              <a:t> and using a NGS platform such as </a:t>
            </a:r>
            <a:r>
              <a:rPr lang="en-US" baseline="0" dirty="0" err="1" smtClean="0"/>
              <a:t>Illumina</a:t>
            </a:r>
            <a:r>
              <a:rPr lang="en-US" baseline="0" dirty="0" smtClean="0"/>
              <a:t> to sequence the fragments</a:t>
            </a:r>
          </a:p>
          <a:p>
            <a:endParaRPr lang="en-US" baseline="0" dirty="0" smtClean="0"/>
          </a:p>
          <a:p>
            <a:r>
              <a:rPr lang="en-US" baseline="0" dirty="0" smtClean="0"/>
              <a:t>A variant is the double digest RAD sequencing, in which the genome is sequenced with 2 </a:t>
            </a:r>
            <a:r>
              <a:rPr lang="en-US" baseline="0" dirty="0" err="1" smtClean="0"/>
              <a:t>enzimes</a:t>
            </a:r>
            <a:r>
              <a:rPr lang="en-US" baseline="0" dirty="0" smtClean="0"/>
              <a:t>: a rare and a common cutter so only the bits within a certain distance are sequenced. This allows to subsample fewer loci and to increase the number of individuals to be sequenced in the same lane.</a:t>
            </a:r>
          </a:p>
          <a:p>
            <a:endParaRPr lang="en-US" baseline="0" dirty="0" smtClean="0"/>
          </a:p>
          <a:p>
            <a:r>
              <a:rPr lang="en-US" baseline="0" dirty="0" smtClean="0"/>
              <a:t>A quick word in terminology, this is what I will be </a:t>
            </a:r>
            <a:r>
              <a:rPr lang="en-US" baseline="0" dirty="0" err="1" smtClean="0"/>
              <a:t>refering</a:t>
            </a:r>
            <a:r>
              <a:rPr lang="en-US" baseline="0" dirty="0" smtClean="0"/>
              <a:t> at as RAD-locus, that can have different alleles and present SNPs. </a:t>
            </a:r>
          </a:p>
          <a:p>
            <a:endParaRPr lang="en-US" baseline="0" dirty="0" smtClean="0"/>
          </a:p>
          <a:p>
            <a:r>
              <a:rPr lang="en-US" baseline="0" dirty="0" smtClean="0"/>
              <a:t>Coverage is how many reads of that same loci are obtained during the sequencing, which is important to be sure that a given SNP is real and not a sequencing mistake.</a:t>
            </a:r>
          </a:p>
          <a:p>
            <a:endParaRPr lang="en-US" baseline="0" dirty="0" smtClean="0"/>
          </a:p>
        </p:txBody>
      </p:sp>
      <p:sp>
        <p:nvSpPr>
          <p:cNvPr id="4" name="Slide Number Placeholder 3"/>
          <p:cNvSpPr>
            <a:spLocks noGrp="1"/>
          </p:cNvSpPr>
          <p:nvPr>
            <p:ph type="sldNum" sz="quarter" idx="10"/>
          </p:nvPr>
        </p:nvSpPr>
        <p:spPr/>
        <p:txBody>
          <a:bodyPr/>
          <a:lstStyle/>
          <a:p>
            <a:fld id="{51D365DE-7F27-6E45-8912-B0DCB5D56E79}" type="slidenum">
              <a:rPr lang="en-US" smtClean="0"/>
              <a:t>3</a:t>
            </a:fld>
            <a:endParaRPr lang="en-US"/>
          </a:p>
        </p:txBody>
      </p:sp>
    </p:spTree>
    <p:extLst>
      <p:ext uri="{BB962C8B-B14F-4D97-AF65-F5344CB8AC3E}">
        <p14:creationId xmlns:p14="http://schemas.microsoft.com/office/powerpoint/2010/main" val="11764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RAD </a:t>
            </a:r>
            <a:r>
              <a:rPr lang="en-GB" sz="1200" kern="1200" dirty="0" err="1" smtClean="0">
                <a:solidFill>
                  <a:schemeClr val="tx1"/>
                </a:solidFill>
                <a:effectLst/>
                <a:latin typeface="+mn-lt"/>
                <a:ea typeface="+mn-ea"/>
                <a:cs typeface="+mn-cs"/>
              </a:rPr>
              <a:t>seq</a:t>
            </a:r>
            <a:r>
              <a:rPr lang="en-GB" sz="1200" kern="1200" dirty="0" smtClean="0">
                <a:solidFill>
                  <a:schemeClr val="tx1"/>
                </a:solidFill>
                <a:effectLst/>
                <a:latin typeface="+mn-lt"/>
                <a:ea typeface="+mn-ea"/>
                <a:cs typeface="+mn-cs"/>
              </a:rPr>
              <a:t> is</a:t>
            </a:r>
            <a:r>
              <a:rPr lang="en-GB" sz="1200" kern="1200" baseline="0" dirty="0" smtClean="0">
                <a:solidFill>
                  <a:schemeClr val="tx1"/>
                </a:solidFill>
                <a:effectLst/>
                <a:latin typeface="+mn-lt"/>
                <a:ea typeface="+mn-ea"/>
                <a:cs typeface="+mn-cs"/>
              </a:rPr>
              <a:t> revolutionizing the amount of data we can get for non model species, however as all molecular markers, is still suffers from genotyping errors. </a:t>
            </a:r>
          </a:p>
          <a:p>
            <a:endParaRPr lang="en-GB" sz="1200" kern="1200" baseline="0" dirty="0" smtClean="0">
              <a:solidFill>
                <a:schemeClr val="tx1"/>
              </a:solidFill>
              <a:effectLst/>
              <a:latin typeface="+mn-lt"/>
              <a:ea typeface="+mn-ea"/>
              <a:cs typeface="+mn-cs"/>
            </a:endParaRP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which are important for population genetics and phylogeography because they can cause </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artificial excess of homozygotes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Taberlet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1996)</a:t>
            </a:r>
            <a:r>
              <a:rPr lang="en-GB" sz="1200" kern="1200" dirty="0" smtClean="0">
                <a:solidFill>
                  <a:schemeClr val="tx1"/>
                </a:solidFill>
                <a:effectLst/>
                <a:latin typeface="+mn-lt"/>
                <a:ea typeface="+mn-ea"/>
                <a:cs typeface="+mn-cs"/>
              </a:rPr>
              <a:t>, false departure from Hardy–Weinberg equilibrium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Xu</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2002)</a:t>
            </a:r>
            <a:r>
              <a:rPr lang="en-GB" sz="1200" kern="1200" dirty="0" smtClean="0">
                <a:solidFill>
                  <a:schemeClr val="tx1"/>
                </a:solidFill>
                <a:effectLst/>
                <a:latin typeface="+mn-lt"/>
                <a:ea typeface="+mn-ea"/>
                <a:cs typeface="+mn-cs"/>
              </a:rPr>
              <a:t>, overestimation of inbreeding </a:t>
            </a:r>
            <a:r>
              <a:rPr lang="en-US" sz="1200" kern="1200" dirty="0" smtClean="0">
                <a:solidFill>
                  <a:schemeClr val="tx1"/>
                </a:solidFill>
                <a:effectLst/>
                <a:latin typeface="+mn-lt"/>
                <a:ea typeface="+mn-ea"/>
                <a:cs typeface="+mn-cs"/>
              </a:rPr>
              <a:t>(Gomes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1999)</a:t>
            </a:r>
            <a:r>
              <a:rPr lang="en-GB" sz="1200" kern="1200" dirty="0" smtClean="0">
                <a:solidFill>
                  <a:schemeClr val="tx1"/>
                </a:solidFill>
                <a:effectLst/>
                <a:latin typeface="+mn-lt"/>
                <a:ea typeface="+mn-ea"/>
                <a:cs typeface="+mn-cs"/>
              </a:rPr>
              <a:t>, unreliable inferences about population structure </a:t>
            </a:r>
            <a:r>
              <a:rPr lang="en-US" sz="1200" kern="1200" dirty="0" smtClean="0">
                <a:solidFill>
                  <a:schemeClr val="tx1"/>
                </a:solidFill>
                <a:effectLst/>
                <a:latin typeface="+mn-lt"/>
                <a:ea typeface="+mn-ea"/>
                <a:cs typeface="+mn-cs"/>
              </a:rPr>
              <a:t>(Miller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2002)</a:t>
            </a:r>
            <a:r>
              <a:rPr lang="en-GB" sz="1200" kern="1200" dirty="0" smtClean="0">
                <a:solidFill>
                  <a:schemeClr val="tx1"/>
                </a:solidFill>
                <a:effectLst/>
                <a:latin typeface="+mn-lt"/>
                <a:ea typeface="+mn-ea"/>
                <a:cs typeface="+mn-cs"/>
              </a:rPr>
              <a:t>, wrong estimations of nucleotide diversity </a:t>
            </a:r>
            <a:r>
              <a:rPr lang="en-US" sz="1200" kern="1200" dirty="0" smtClean="0">
                <a:solidFill>
                  <a:schemeClr val="tx1"/>
                </a:solidFill>
                <a:effectLst/>
                <a:latin typeface="+mn-lt"/>
                <a:ea typeface="+mn-ea"/>
                <a:cs typeface="+mn-cs"/>
              </a:rPr>
              <a:t>and incorrect inferences at the genome-wide level (Pool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2010)</a:t>
            </a:r>
            <a:r>
              <a:rPr lang="en-GB" sz="1200" kern="1200" dirty="0" smtClean="0">
                <a:solidFill>
                  <a:schemeClr val="tx1"/>
                </a:solidFill>
                <a:effectLst/>
                <a:latin typeface="+mn-lt"/>
                <a:ea typeface="+mn-ea"/>
                <a:cs typeface="+mn-cs"/>
              </a:rPr>
              <a:t>.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among other</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nigthmares</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good news is that all potentially inaccurate inferences can be mitigated and accounted for if error rates are quantified and reported </a:t>
            </a:r>
          </a:p>
          <a:p>
            <a:endParaRPr lang="en-GB"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I decided to include this information for my data </a:t>
            </a:r>
            <a:r>
              <a:rPr lang="en-GB" sz="1200" kern="1200" dirty="0" smtClean="0">
                <a:solidFill>
                  <a:schemeClr val="tx1"/>
                </a:solidFill>
                <a:effectLst/>
                <a:latin typeface="+mn-lt"/>
                <a:ea typeface="+mn-ea"/>
                <a:cs typeface="+mn-cs"/>
              </a:rPr>
              <a:t>however this has been largely overlooked by most recent RAD studies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7</a:t>
            </a:fld>
            <a:endParaRPr lang="en-US"/>
          </a:p>
        </p:txBody>
      </p:sp>
    </p:spTree>
    <p:extLst>
      <p:ext uri="{BB962C8B-B14F-4D97-AF65-F5344CB8AC3E}">
        <p14:creationId xmlns:p14="http://schemas.microsoft.com/office/powerpoint/2010/main" val="43839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RADseq is prone to both technical and human sources of error, similar to some that have been identified for other molecular markers</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But also there are others</a:t>
            </a:r>
            <a:r>
              <a:rPr lang="en-GB" sz="1200" kern="1200" baseline="0" dirty="0" smtClean="0">
                <a:solidFill>
                  <a:schemeClr val="tx1"/>
                </a:solidFill>
                <a:effectLst/>
                <a:latin typeface="+mn-lt"/>
                <a:ea typeface="+mn-ea"/>
                <a:cs typeface="+mn-cs"/>
              </a:rPr>
              <a:t> sources of error more specific to RADseq that arise during the </a:t>
            </a:r>
            <a:r>
              <a:rPr lang="en-GB" sz="1200" kern="1200" dirty="0" smtClean="0">
                <a:solidFill>
                  <a:schemeClr val="tx1"/>
                </a:solidFill>
                <a:effectLst/>
                <a:latin typeface="+mn-lt"/>
                <a:ea typeface="+mn-ea"/>
                <a:cs typeface="+mn-cs"/>
              </a:rPr>
              <a:t>Wet lab, parallel sequencing,</a:t>
            </a:r>
            <a:r>
              <a:rPr lang="en-GB" sz="1200" kern="1200" baseline="0" dirty="0" smtClean="0">
                <a:solidFill>
                  <a:schemeClr val="tx1"/>
                </a:solidFill>
                <a:effectLst/>
                <a:latin typeface="+mn-lt"/>
                <a:ea typeface="+mn-ea"/>
                <a:cs typeface="+mn-cs"/>
              </a:rPr>
              <a:t> that are related to</a:t>
            </a:r>
            <a:r>
              <a:rPr lang="en-GB" sz="1200" kern="1200" dirty="0" smtClean="0">
                <a:solidFill>
                  <a:schemeClr val="tx1"/>
                </a:solidFill>
                <a:effectLst/>
                <a:latin typeface="+mn-lt"/>
                <a:ea typeface="+mn-ea"/>
                <a:cs typeface="+mn-cs"/>
              </a:rPr>
              <a:t> the properties of the species genome or that may arise during the bioinformatics</a:t>
            </a:r>
            <a:r>
              <a:rPr lang="en-GB" sz="1200" kern="1200" baseline="0" dirty="0" smtClean="0">
                <a:solidFill>
                  <a:schemeClr val="tx1"/>
                </a:solidFill>
                <a:effectLst/>
                <a:latin typeface="+mn-lt"/>
                <a:ea typeface="+mn-ea"/>
                <a:cs typeface="+mn-cs"/>
              </a:rPr>
              <a:t> stage . </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I’m not going</a:t>
            </a:r>
            <a:r>
              <a:rPr lang="en-GB" sz="1200" kern="1200" baseline="0" dirty="0" smtClean="0">
                <a:solidFill>
                  <a:schemeClr val="tx1"/>
                </a:solidFill>
                <a:effectLst/>
                <a:latin typeface="+mn-lt"/>
                <a:ea typeface="+mn-ea"/>
                <a:cs typeface="+mn-cs"/>
              </a:rPr>
              <a:t> to touch each one in detail, but for example </a:t>
            </a:r>
          </a:p>
          <a:p>
            <a:endParaRPr lang="en-GB" sz="1200" kern="1200" baseline="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stochastic sampling events taking place during the PCR steps may affect amplification success, such that depth of coverage may vary among loci and individuals, potentially causing locus or allele dropouts</a:t>
            </a:r>
            <a:r>
              <a:rPr lang="en-US" dirty="0" smtClean="0">
                <a:effectLst/>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on the </a:t>
            </a:r>
            <a:r>
              <a:rPr lang="en-US" sz="1200" kern="1200" dirty="0" err="1" smtClean="0">
                <a:solidFill>
                  <a:schemeClr val="tx1"/>
                </a:solidFill>
                <a:effectLst/>
                <a:latin typeface="+mn-lt"/>
                <a:ea typeface="+mn-ea"/>
                <a:cs typeface="+mn-cs"/>
              </a:rPr>
              <a:t>bioinformatic</a:t>
            </a:r>
            <a:r>
              <a:rPr lang="en-US" sz="1200" kern="1200" dirty="0" smtClean="0">
                <a:solidFill>
                  <a:schemeClr val="tx1"/>
                </a:solidFill>
                <a:effectLst/>
                <a:latin typeface="+mn-lt"/>
                <a:ea typeface="+mn-ea"/>
                <a:cs typeface="+mn-cs"/>
              </a:rPr>
              <a:t> stage</a:t>
            </a:r>
          </a:p>
          <a:p>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when RAD sequences are assembled into loci and alleles, often using distance-based criteria, genotyping results will vary according to  algorithm used, how</a:t>
            </a:r>
            <a:r>
              <a:rPr lang="en-GB" sz="1200" kern="1200" baseline="0" dirty="0" smtClean="0">
                <a:solidFill>
                  <a:schemeClr val="tx1"/>
                </a:solidFill>
                <a:effectLst/>
                <a:latin typeface="+mn-lt"/>
                <a:ea typeface="+mn-ea"/>
                <a:cs typeface="+mn-cs"/>
              </a:rPr>
              <a:t> variation in coverage is handled and which mismatches parameters where used.</a:t>
            </a:r>
            <a:r>
              <a:rPr lang="en-US" dirty="0" smtClean="0">
                <a:effectLst/>
              </a:rPr>
              <a:t> </a:t>
            </a:r>
            <a:endParaRPr lang="en-US"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8</a:t>
            </a:fld>
            <a:endParaRPr lang="en-US"/>
          </a:p>
        </p:txBody>
      </p:sp>
    </p:spTree>
    <p:extLst>
      <p:ext uri="{BB962C8B-B14F-4D97-AF65-F5344CB8AC3E}">
        <p14:creationId xmlns:p14="http://schemas.microsoft.com/office/powerpoint/2010/main" val="388198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For example, the program Stacks, that is one widely used assembly</a:t>
            </a:r>
            <a:r>
              <a:rPr lang="en-GB" sz="1200" kern="1200" baseline="0" dirty="0" smtClean="0">
                <a:solidFill>
                  <a:schemeClr val="tx1"/>
                </a:solidFill>
                <a:effectLst/>
                <a:latin typeface="+mn-lt"/>
                <a:ea typeface="+mn-ea"/>
                <a:cs typeface="+mn-cs"/>
              </a:rPr>
              <a:t> and genotyping tool for RAD data uses these </a:t>
            </a:r>
            <a:r>
              <a:rPr lang="en-GB" sz="1200" kern="1200" baseline="0" dirty="0" err="1" smtClean="0">
                <a:solidFill>
                  <a:schemeClr val="tx1"/>
                </a:solidFill>
                <a:effectLst/>
                <a:latin typeface="+mn-lt"/>
                <a:ea typeface="+mn-ea"/>
                <a:cs typeface="+mn-cs"/>
              </a:rPr>
              <a:t>parametes</a:t>
            </a:r>
            <a:r>
              <a:rPr lang="en-GB" sz="1200" kern="1200" baseline="0" dirty="0" smtClean="0">
                <a:solidFill>
                  <a:schemeClr val="tx1"/>
                </a:solidFill>
                <a:effectLst/>
                <a:latin typeface="+mn-lt"/>
                <a:ea typeface="+mn-ea"/>
                <a:cs typeface="+mn-cs"/>
              </a:rPr>
              <a:t> </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to form </a:t>
            </a:r>
            <a:r>
              <a:rPr lang="en-GB" dirty="0" smtClean="0"/>
              <a:t>sets of short-read sequences that match (i.e. stacks) and then to curate and assemble them into genotyped loci per individual</a:t>
            </a:r>
            <a:r>
              <a:rPr lang="en-US" dirty="0" smtClean="0"/>
              <a:t> </a:t>
            </a:r>
          </a:p>
          <a:p>
            <a:endParaRPr lang="en-GB" sz="1200" kern="1200" dirty="0" smtClean="0">
              <a:solidFill>
                <a:schemeClr val="tx1"/>
              </a:solidFill>
              <a:effectLst/>
              <a:latin typeface="+mn-lt"/>
              <a:ea typeface="+mn-ea"/>
              <a:cs typeface="+mn-cs"/>
            </a:endParaRPr>
          </a:p>
          <a:p>
            <a:r>
              <a:rPr lang="en-GB" sz="1200" kern="1200" dirty="0" err="1" smtClean="0">
                <a:solidFill>
                  <a:schemeClr val="tx1"/>
                </a:solidFill>
                <a:effectLst/>
                <a:latin typeface="+mn-lt"/>
                <a:ea typeface="+mn-ea"/>
                <a:cs typeface="+mn-cs"/>
              </a:rPr>
              <a:t>expalin</a:t>
            </a:r>
            <a:r>
              <a:rPr lang="en-GB" sz="1200" kern="1200" dirty="0" smtClean="0">
                <a:solidFill>
                  <a:schemeClr val="tx1"/>
                </a:solidFill>
                <a:effectLst/>
                <a:latin typeface="+mn-lt"/>
                <a:ea typeface="+mn-ea"/>
                <a:cs typeface="+mn-cs"/>
              </a:rPr>
              <a:t> them: </a:t>
            </a:r>
          </a:p>
          <a:p>
            <a:r>
              <a:rPr lang="en-GB" sz="1200" b="1" i="1" dirty="0" smtClean="0">
                <a:solidFill>
                  <a:srgbClr val="008000"/>
                </a:solidFill>
              </a:rPr>
              <a:t>-m </a:t>
            </a:r>
            <a:r>
              <a:rPr lang="en-GB" sz="1200" dirty="0" smtClean="0"/>
              <a:t>minimum number of identical raw reads required to form a stack, </a:t>
            </a:r>
          </a:p>
          <a:p>
            <a:r>
              <a:rPr lang="en-GB" sz="1200" b="1" i="1" dirty="0" smtClean="0">
                <a:solidFill>
                  <a:srgbClr val="008000"/>
                </a:solidFill>
              </a:rPr>
              <a:t>-M</a:t>
            </a:r>
            <a:r>
              <a:rPr lang="en-GB" sz="1200" dirty="0" smtClean="0"/>
              <a:t> mismatches allowed between stacks when processing an individual</a:t>
            </a:r>
          </a:p>
          <a:p>
            <a:r>
              <a:rPr lang="en-GB" sz="1200" b="1" i="1" dirty="0" smtClean="0">
                <a:solidFill>
                  <a:srgbClr val="008000"/>
                </a:solidFill>
              </a:rPr>
              <a:t>-</a:t>
            </a:r>
            <a:r>
              <a:rPr lang="en-GB" sz="1200" b="1" i="1" dirty="0" err="1" smtClean="0">
                <a:solidFill>
                  <a:srgbClr val="008000"/>
                </a:solidFill>
              </a:rPr>
              <a:t>max_locus_stacks</a:t>
            </a:r>
            <a:r>
              <a:rPr lang="en-GB" sz="1200" b="1" i="1" dirty="0" smtClean="0">
                <a:solidFill>
                  <a:srgbClr val="008000"/>
                </a:solidFill>
              </a:rPr>
              <a:t> </a:t>
            </a:r>
            <a:r>
              <a:rPr lang="en-GB" sz="1200" dirty="0" smtClean="0"/>
              <a:t>maximum stacks per locus pa</a:t>
            </a:r>
          </a:p>
          <a:p>
            <a:r>
              <a:rPr lang="en-GB" sz="1200" b="1" i="1" dirty="0" smtClean="0">
                <a:solidFill>
                  <a:srgbClr val="008000"/>
                </a:solidFill>
              </a:rPr>
              <a:t>-n </a:t>
            </a:r>
            <a:r>
              <a:rPr lang="en-GB" sz="1200" dirty="0" smtClean="0"/>
              <a:t>number of mismatches allowed between loci when building the </a:t>
            </a:r>
            <a:r>
              <a:rPr lang="en-GB" sz="1200" dirty="0" err="1" smtClean="0"/>
              <a:t>catalog</a:t>
            </a:r>
            <a:r>
              <a:rPr lang="en-GB" sz="1200" dirty="0" smtClean="0"/>
              <a:t>  </a:t>
            </a:r>
            <a:endParaRPr lang="en-US" sz="1200" dirty="0" smtClean="0"/>
          </a:p>
          <a:p>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err="1" smtClean="0">
                <a:solidFill>
                  <a:schemeClr val="tx1"/>
                </a:solidFill>
                <a:effectLst/>
                <a:latin typeface="+mn-lt"/>
                <a:ea typeface="+mn-ea"/>
                <a:cs typeface="+mn-cs"/>
              </a:rPr>
              <a:t>Catchen</a:t>
            </a:r>
            <a:r>
              <a:rPr lang="en-GB" sz="1200" kern="1200" dirty="0" smtClean="0">
                <a:solidFill>
                  <a:schemeClr val="tx1"/>
                </a:solidFill>
                <a:effectLst/>
                <a:latin typeface="+mn-lt"/>
                <a:ea typeface="+mn-ea"/>
                <a:cs typeface="+mn-cs"/>
              </a:rPr>
              <a:t> </a:t>
            </a:r>
            <a:r>
              <a:rPr lang="en-GB" sz="1200" i="1" kern="1200" dirty="0" smtClean="0">
                <a:solidFill>
                  <a:schemeClr val="tx1"/>
                </a:solidFill>
                <a:effectLst/>
                <a:latin typeface="+mn-lt"/>
                <a:ea typeface="+mn-ea"/>
                <a:cs typeface="+mn-cs"/>
              </a:rPr>
              <a:t>et al.</a:t>
            </a:r>
            <a:r>
              <a:rPr lang="en-GB" sz="1200" kern="1200" dirty="0" smtClean="0">
                <a:solidFill>
                  <a:schemeClr val="tx1"/>
                </a:solidFill>
                <a:effectLst/>
                <a:latin typeface="+mn-lt"/>
                <a:ea typeface="+mn-ea"/>
                <a:cs typeface="+mn-cs"/>
              </a:rPr>
              <a:t> (2013) explored how variation in the first three</a:t>
            </a:r>
            <a:r>
              <a:rPr lang="en-GB" sz="1200" kern="1200" baseline="0" dirty="0" smtClean="0">
                <a:solidFill>
                  <a:schemeClr val="tx1"/>
                </a:solidFill>
                <a:effectLst/>
                <a:latin typeface="+mn-lt"/>
                <a:ea typeface="+mn-ea"/>
                <a:cs typeface="+mn-cs"/>
              </a:rPr>
              <a:t> parameters </a:t>
            </a:r>
            <a:r>
              <a:rPr lang="en-GB" sz="1200" kern="1200" dirty="0" smtClean="0">
                <a:solidFill>
                  <a:schemeClr val="tx1"/>
                </a:solidFill>
                <a:effectLst/>
                <a:latin typeface="+mn-lt"/>
                <a:ea typeface="+mn-ea"/>
                <a:cs typeface="+mn-cs"/>
              </a:rPr>
              <a:t>affects the recovery of real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RAD loci</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They ran the </a:t>
            </a:r>
            <a:r>
              <a:rPr lang="en-GB" sz="1200" i="1" kern="1200" dirty="0" smtClean="0">
                <a:solidFill>
                  <a:schemeClr val="tx1"/>
                </a:solidFill>
                <a:effectLst/>
                <a:latin typeface="+mn-lt"/>
                <a:ea typeface="+mn-ea"/>
                <a:cs typeface="+mn-cs"/>
              </a:rPr>
              <a:t>de novo</a:t>
            </a:r>
            <a:r>
              <a:rPr lang="en-GB" sz="1200" kern="1200" dirty="0" smtClean="0">
                <a:solidFill>
                  <a:schemeClr val="tx1"/>
                </a:solidFill>
                <a:effectLst/>
                <a:latin typeface="+mn-lt"/>
                <a:ea typeface="+mn-ea"/>
                <a:cs typeface="+mn-cs"/>
              </a:rPr>
              <a:t> pipeline using different parameter values and compared the results to the expected loci based on a reference genome.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 short, for they data they found that increasing</a:t>
            </a:r>
            <a:r>
              <a:rPr lang="en-GB" sz="1200" kern="1200" baseline="0" dirty="0" smtClean="0">
                <a:solidFill>
                  <a:schemeClr val="tx1"/>
                </a:solidFill>
                <a:effectLst/>
                <a:latin typeface="+mn-lt"/>
                <a:ea typeface="+mn-ea"/>
                <a:cs typeface="+mn-cs"/>
              </a:rPr>
              <a:t> -M you get loci more closer to what are the real loci according to the reference genome </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a:t>
            </a:r>
            <a:r>
              <a:rPr lang="en-GB" sz="1200" kern="1200" baseline="0" dirty="0" smtClean="0">
                <a:solidFill>
                  <a:schemeClr val="tx1"/>
                </a:solidFill>
                <a:effectLst/>
                <a:latin typeface="+mn-lt"/>
                <a:ea typeface="+mn-ea"/>
                <a:cs typeface="+mn-cs"/>
              </a:rPr>
              <a:t> Regarding small –m the higher it gets the more true loci (green line) that are lost, but at small values the more false loci that kept (blue line)</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And finally, (D) as the number of stacks allowed to exist at a single locus increases there is a trade-off between the number of true loci added to the data set (green line) vs. the number of false loci we add to the data set (blue line).</a:t>
            </a:r>
            <a:endParaRPr lang="en-GB" sz="1200" b="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D365DE-7F27-6E45-8912-B0DCB5D56E79}" type="slidenum">
              <a:rPr lang="en-US" smtClean="0"/>
              <a:t>9</a:t>
            </a:fld>
            <a:endParaRPr lang="en-US"/>
          </a:p>
        </p:txBody>
      </p:sp>
    </p:spTree>
    <p:extLst>
      <p:ext uri="{BB962C8B-B14F-4D97-AF65-F5344CB8AC3E}">
        <p14:creationId xmlns:p14="http://schemas.microsoft.com/office/powerpoint/2010/main" val="81005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a:t>
            </a:r>
            <a:r>
              <a:rPr lang="en-GB" sz="1200" kern="1200" baseline="0" dirty="0" smtClean="0">
                <a:solidFill>
                  <a:schemeClr val="tx1"/>
                </a:solidFill>
                <a:effectLst/>
                <a:latin typeface="+mn-lt"/>
                <a:ea typeface="+mn-ea"/>
                <a:cs typeface="+mn-cs"/>
              </a:rPr>
              <a:t> authors </a:t>
            </a:r>
            <a:r>
              <a:rPr lang="en-GB" sz="1200" kern="1200" dirty="0" smtClean="0">
                <a:solidFill>
                  <a:schemeClr val="tx1"/>
                </a:solidFill>
                <a:effectLst/>
                <a:latin typeface="+mn-lt"/>
                <a:ea typeface="+mn-ea"/>
                <a:cs typeface="+mn-cs"/>
              </a:rPr>
              <a:t>concluded that the optimal values for Stacks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parameters will depend upon the polymorphism of the genome being analysed, the amount of sequencing error and the depth of sequencing performed.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Therefore</a:t>
            </a:r>
            <a:r>
              <a:rPr lang="en-GB" sz="1200" kern="1200" baseline="0" dirty="0" smtClean="0">
                <a:solidFill>
                  <a:schemeClr val="tx1"/>
                </a:solidFill>
                <a:effectLst/>
                <a:latin typeface="+mn-lt"/>
                <a:ea typeface="+mn-ea"/>
                <a:cs typeface="+mn-cs"/>
              </a:rPr>
              <a:t> they </a:t>
            </a:r>
            <a:r>
              <a:rPr lang="en-GB" sz="1200" kern="1200" dirty="0" smtClean="0">
                <a:solidFill>
                  <a:schemeClr val="tx1"/>
                </a:solidFill>
                <a:effectLst/>
                <a:latin typeface="+mn-lt"/>
                <a:ea typeface="+mn-ea"/>
                <a:cs typeface="+mn-cs"/>
              </a:rPr>
              <a:t>recommend to explore a range of parameter values in order to optimize the analysis of each RADseq dataset.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strategy is however only possible if</a:t>
            </a:r>
            <a:r>
              <a:rPr lang="en-GB" sz="1200" kern="1200" baseline="0" dirty="0" smtClean="0">
                <a:solidFill>
                  <a:schemeClr val="tx1"/>
                </a:solidFill>
                <a:effectLst/>
                <a:latin typeface="+mn-lt"/>
                <a:ea typeface="+mn-ea"/>
                <a:cs typeface="+mn-cs"/>
              </a:rPr>
              <a:t> a </a:t>
            </a:r>
            <a:r>
              <a:rPr lang="en-GB" sz="1200" kern="1200" dirty="0" smtClean="0">
                <a:solidFill>
                  <a:schemeClr val="tx1"/>
                </a:solidFill>
                <a:effectLst/>
                <a:latin typeface="+mn-lt"/>
                <a:ea typeface="+mn-ea"/>
                <a:cs typeface="+mn-cs"/>
              </a:rPr>
              <a:t>reference genome is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available, </a:t>
            </a:r>
            <a:r>
              <a:rPr lang="es-ES_tradnl" sz="1200" kern="1200" dirty="0" smtClean="0">
                <a:solidFill>
                  <a:schemeClr val="tx1"/>
                </a:solidFill>
                <a:effectLst/>
                <a:latin typeface="+mn-lt"/>
                <a:ea typeface="+mn-ea"/>
                <a:cs typeface="+mn-cs"/>
              </a:rPr>
              <a:t>so</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what</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to</a:t>
            </a:r>
            <a:r>
              <a:rPr lang="es-ES_tradnl" sz="1200" kern="1200" baseline="0" dirty="0" smtClean="0">
                <a:solidFill>
                  <a:schemeClr val="tx1"/>
                </a:solidFill>
                <a:effectLst/>
                <a:latin typeface="+mn-lt"/>
                <a:ea typeface="+mn-ea"/>
                <a:cs typeface="+mn-cs"/>
              </a:rPr>
              <a:t> do </a:t>
            </a:r>
            <a:r>
              <a:rPr lang="es-ES_tradnl" sz="1200" kern="1200" baseline="0" dirty="0" err="1" smtClean="0">
                <a:solidFill>
                  <a:schemeClr val="tx1"/>
                </a:solidFill>
                <a:effectLst/>
                <a:latin typeface="+mn-lt"/>
                <a:ea typeface="+mn-ea"/>
                <a:cs typeface="+mn-cs"/>
              </a:rPr>
              <a:t>if</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you</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don’t</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have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one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which</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is</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the</a:t>
            </a:r>
            <a:r>
              <a:rPr lang="es-ES_tradnl" sz="1200" kern="1200" baseline="0" dirty="0" smtClean="0">
                <a:solidFill>
                  <a:schemeClr val="tx1"/>
                </a:solidFill>
                <a:effectLst/>
                <a:latin typeface="+mn-lt"/>
                <a:ea typeface="+mn-ea"/>
                <a:cs typeface="+mn-cs"/>
              </a:rPr>
              <a:t> case of </a:t>
            </a:r>
            <a:r>
              <a:rPr lang="es-ES_tradnl" sz="1200" kern="1200" baseline="0" dirty="0" err="1" smtClean="0">
                <a:solidFill>
                  <a:schemeClr val="tx1"/>
                </a:solidFill>
                <a:effectLst/>
                <a:latin typeface="+mn-lt"/>
                <a:ea typeface="+mn-ea"/>
                <a:cs typeface="+mn-cs"/>
              </a:rPr>
              <a:t>the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kind</a:t>
            </a:r>
            <a:r>
              <a:rPr lang="es-ES_tradnl" sz="1200" kern="1200" baseline="0" dirty="0" smtClean="0">
                <a:solidFill>
                  <a:schemeClr val="tx1"/>
                </a:solidFill>
                <a:effectLst/>
                <a:latin typeface="+mn-lt"/>
                <a:ea typeface="+mn-ea"/>
                <a:cs typeface="+mn-cs"/>
              </a:rPr>
              <a:t> of </a:t>
            </a:r>
            <a:r>
              <a:rPr lang="es-ES_tradnl" sz="1200" kern="1200" baseline="0" dirty="0" err="1" smtClean="0">
                <a:solidFill>
                  <a:schemeClr val="tx1"/>
                </a:solidFill>
                <a:effectLst/>
                <a:latin typeface="+mn-lt"/>
                <a:ea typeface="+mn-ea"/>
                <a:cs typeface="+mn-cs"/>
              </a:rPr>
              <a:t>species</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we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want</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to</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apply</a:t>
            </a:r>
            <a:r>
              <a:rPr lang="es-ES_tradnl" sz="1200" kern="1200" baseline="0" dirty="0" smtClean="0">
                <a:solidFill>
                  <a:schemeClr val="tx1"/>
                </a:solidFill>
                <a:effectLst/>
                <a:latin typeface="+mn-lt"/>
                <a:ea typeface="+mn-ea"/>
                <a:cs typeface="+mn-cs"/>
              </a:rPr>
              <a:t> RAD </a:t>
            </a:r>
            <a:r>
              <a:rPr lang="es-ES_tradnl" sz="1200" kern="1200" baseline="0" dirty="0" err="1" smtClean="0">
                <a:solidFill>
                  <a:schemeClr val="tx1"/>
                </a:solidFill>
                <a:effectLst/>
                <a:latin typeface="+mn-lt"/>
                <a:ea typeface="+mn-ea"/>
                <a:cs typeface="+mn-cs"/>
              </a:rPr>
              <a:t>seq</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to</a:t>
            </a:r>
            <a:r>
              <a:rPr lang="es-ES_tradnl" sz="1200" kern="1200" baseline="0" dirty="0" smtClean="0">
                <a:solidFill>
                  <a:schemeClr val="tx1"/>
                </a:solidFill>
                <a:effectLst/>
                <a:latin typeface="+mn-lt"/>
                <a:ea typeface="+mn-ea"/>
                <a:cs typeface="+mn-cs"/>
              </a:rPr>
              <a:t> </a:t>
            </a:r>
            <a:endParaRPr lang="en-US" dirty="0" smtClean="0"/>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So what I’m going to present in this talk is an example</a:t>
            </a:r>
            <a:r>
              <a:rPr lang="en-GB" sz="1200" kern="1200" baseline="0" dirty="0" smtClean="0">
                <a:solidFill>
                  <a:schemeClr val="tx1"/>
                </a:solidFill>
                <a:effectLst/>
                <a:latin typeface="+mn-lt"/>
                <a:ea typeface="+mn-ea"/>
                <a:cs typeface="+mn-cs"/>
              </a:rPr>
              <a:t> of how to use DNA replicates, that is samples with the same DNA source but barcoded and treated independently during the whole protocol, to optimize de novo assembly parameter values.</a:t>
            </a:r>
          </a:p>
          <a:p>
            <a:r>
              <a:rPr lang="en-GB" sz="1200" kern="1200" baseline="0" dirty="0" smtClean="0">
                <a:solidFill>
                  <a:schemeClr val="tx1"/>
                </a:solidFill>
                <a:effectLst/>
                <a:latin typeface="+mn-lt"/>
                <a:ea typeface="+mn-ea"/>
                <a:cs typeface="+mn-cs"/>
              </a:rPr>
              <a:t> </a:t>
            </a:r>
          </a:p>
          <a:p>
            <a:r>
              <a:rPr lang="en-GB" sz="1200" kern="1200" baseline="0" dirty="0" smtClean="0">
                <a:solidFill>
                  <a:schemeClr val="tx1"/>
                </a:solidFill>
                <a:effectLst/>
                <a:latin typeface="+mn-lt"/>
                <a:ea typeface="+mn-ea"/>
                <a:cs typeface="+mn-cs"/>
              </a:rPr>
              <a:t>We focused on Stacks here, but the same principle could be used in the assembly tool of your choice. </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And, </a:t>
            </a:r>
            <a:r>
              <a:rPr lang="es-ES_tradnl" sz="1200" kern="1200" baseline="0" dirty="0" err="1" smtClean="0">
                <a:solidFill>
                  <a:schemeClr val="tx1"/>
                </a:solidFill>
                <a:effectLst/>
                <a:latin typeface="+mn-lt"/>
                <a:ea typeface="+mn-ea"/>
                <a:cs typeface="+mn-cs"/>
              </a:rPr>
              <a:t>very</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important</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the</a:t>
            </a:r>
            <a:r>
              <a:rPr lang="es-ES_tradnl" sz="1200" kern="1200" baseline="0" dirty="0" smtClean="0">
                <a:solidFill>
                  <a:schemeClr val="tx1"/>
                </a:solidFill>
                <a:effectLst/>
                <a:latin typeface="+mn-lt"/>
                <a:ea typeface="+mn-ea"/>
                <a:cs typeface="+mn-cs"/>
              </a:rPr>
              <a:t> DNA </a:t>
            </a:r>
            <a:r>
              <a:rPr lang="es-ES_tradnl" sz="1200" kern="1200" baseline="0" dirty="0" err="1" smtClean="0">
                <a:solidFill>
                  <a:schemeClr val="tx1"/>
                </a:solidFill>
                <a:effectLst/>
                <a:latin typeface="+mn-lt"/>
                <a:ea typeface="+mn-ea"/>
                <a:cs typeface="+mn-cs"/>
              </a:rPr>
              <a:t>replicates</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allow</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to</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estimate</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genotyping</a:t>
            </a:r>
            <a:r>
              <a:rPr lang="es-ES_tradnl" sz="1200" kern="1200" baseline="0" dirty="0" smtClean="0">
                <a:solidFill>
                  <a:schemeClr val="tx1"/>
                </a:solidFill>
                <a:effectLst/>
                <a:latin typeface="+mn-lt"/>
                <a:ea typeface="+mn-ea"/>
                <a:cs typeface="+mn-cs"/>
              </a:rPr>
              <a:t> error </a:t>
            </a:r>
            <a:r>
              <a:rPr lang="es-ES_tradnl" sz="1200" kern="1200" baseline="0" dirty="0" err="1" smtClean="0">
                <a:solidFill>
                  <a:schemeClr val="tx1"/>
                </a:solidFill>
                <a:effectLst/>
                <a:latin typeface="+mn-lt"/>
                <a:ea typeface="+mn-ea"/>
                <a:cs typeface="+mn-cs"/>
              </a:rPr>
              <a:t>rates</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another</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point</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that</a:t>
            </a:r>
            <a:r>
              <a:rPr lang="es-ES_tradnl" sz="1200" kern="1200" baseline="0" dirty="0" smtClean="0">
                <a:solidFill>
                  <a:schemeClr val="tx1"/>
                </a:solidFill>
                <a:effectLst/>
                <a:latin typeface="+mn-lt"/>
                <a:ea typeface="+mn-ea"/>
                <a:cs typeface="+mn-cs"/>
              </a:rPr>
              <a:t> I </a:t>
            </a:r>
            <a:r>
              <a:rPr lang="es-ES_tradnl" sz="1200" kern="1200" baseline="0" dirty="0" err="1" smtClean="0">
                <a:solidFill>
                  <a:schemeClr val="tx1"/>
                </a:solidFill>
                <a:effectLst/>
                <a:latin typeface="+mn-lt"/>
                <a:ea typeface="+mn-ea"/>
                <a:cs typeface="+mn-cs"/>
              </a:rPr>
              <a:t>will</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touch</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during</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this</a:t>
            </a:r>
            <a:r>
              <a:rPr lang="es-ES_tradnl" sz="1200" kern="1200" baseline="0" dirty="0" smtClean="0">
                <a:solidFill>
                  <a:schemeClr val="tx1"/>
                </a:solidFill>
                <a:effectLst/>
                <a:latin typeface="+mn-lt"/>
                <a:ea typeface="+mn-ea"/>
                <a:cs typeface="+mn-cs"/>
              </a:rPr>
              <a:t> </a:t>
            </a:r>
            <a:r>
              <a:rPr lang="es-ES_tradnl" sz="1200" kern="1200" baseline="0" dirty="0" err="1" smtClean="0">
                <a:solidFill>
                  <a:schemeClr val="tx1"/>
                </a:solidFill>
                <a:effectLst/>
                <a:latin typeface="+mn-lt"/>
                <a:ea typeface="+mn-ea"/>
                <a:cs typeface="+mn-cs"/>
              </a:rPr>
              <a:t>talk</a:t>
            </a:r>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51D365DE-7F27-6E45-8912-B0DCB5D56E79}" type="slidenum">
              <a:rPr lang="en-US" smtClean="0"/>
              <a:t>10</a:t>
            </a:fld>
            <a:endParaRPr lang="en-US"/>
          </a:p>
        </p:txBody>
      </p:sp>
    </p:spTree>
    <p:extLst>
      <p:ext uri="{BB962C8B-B14F-4D97-AF65-F5344CB8AC3E}">
        <p14:creationId xmlns:p14="http://schemas.microsoft.com/office/powerpoint/2010/main" val="1235067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Now I would like to give a little bit of background on the species I will use as</a:t>
            </a:r>
            <a:r>
              <a:rPr lang="en-US" sz="1200" i="0" kern="1200" baseline="0" dirty="0" smtClean="0">
                <a:solidFill>
                  <a:schemeClr val="tx1"/>
                </a:solidFill>
                <a:effectLst/>
                <a:latin typeface="+mn-lt"/>
                <a:ea typeface="+mn-ea"/>
                <a:cs typeface="+mn-cs"/>
              </a:rPr>
              <a:t> an empirical example.</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For my PhD I’m performing a comparative phylogeographic analysis of plants that grow only on the highest mountains of the </a:t>
            </a:r>
            <a:r>
              <a:rPr lang="en-US" sz="1200" i="0" kern="1200" baseline="0" dirty="0" err="1" smtClean="0">
                <a:solidFill>
                  <a:schemeClr val="tx1"/>
                </a:solidFill>
                <a:effectLst/>
                <a:latin typeface="+mn-lt"/>
                <a:ea typeface="+mn-ea"/>
                <a:cs typeface="+mn-cs"/>
              </a:rPr>
              <a:t>Transmexican</a:t>
            </a:r>
            <a:r>
              <a:rPr lang="en-US" sz="1200" i="0" kern="1200" baseline="0" dirty="0" smtClean="0">
                <a:solidFill>
                  <a:schemeClr val="tx1"/>
                </a:solidFill>
                <a:effectLst/>
                <a:latin typeface="+mn-lt"/>
                <a:ea typeface="+mn-ea"/>
                <a:cs typeface="+mn-cs"/>
              </a:rPr>
              <a:t> Volcanic Belt, in Mexico. </a:t>
            </a:r>
            <a:endParaRPr lang="en-US" sz="1200" i="0" kern="1200" dirty="0" smtClean="0">
              <a:solidFill>
                <a:schemeClr val="tx1"/>
              </a:solidFill>
              <a:effectLst/>
              <a:latin typeface="+mn-lt"/>
              <a:ea typeface="+mn-ea"/>
              <a:cs typeface="+mn-cs"/>
            </a:endParaRPr>
          </a:p>
          <a:p>
            <a:endParaRPr lang="en-US" sz="1200" i="1" kern="1200" dirty="0" smtClean="0">
              <a:solidFill>
                <a:schemeClr val="tx1"/>
              </a:solidFill>
              <a:effectLst/>
              <a:latin typeface="+mn-lt"/>
              <a:ea typeface="+mn-ea"/>
              <a:cs typeface="+mn-cs"/>
            </a:endParaRPr>
          </a:p>
          <a:p>
            <a:r>
              <a:rPr lang="en-US" sz="1200" i="1" kern="1200" dirty="0" err="1" smtClean="0">
                <a:solidFill>
                  <a:schemeClr val="tx1"/>
                </a:solidFill>
                <a:effectLst/>
                <a:latin typeface="+mn-lt"/>
                <a:ea typeface="+mn-ea"/>
                <a:cs typeface="+mn-cs"/>
              </a:rPr>
              <a:t>Berberis</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alpina</a:t>
            </a:r>
            <a:r>
              <a:rPr lang="en-US" sz="1200" kern="1200" dirty="0" smtClean="0">
                <a:solidFill>
                  <a:schemeClr val="tx1"/>
                </a:solidFill>
                <a:effectLst/>
                <a:latin typeface="+mn-lt"/>
                <a:ea typeface="+mn-ea"/>
                <a:cs typeface="+mn-cs"/>
              </a:rPr>
              <a:t> has the most restricted range of them all. It grows only in these 8 mountains out of the 17 of the study area</a:t>
            </a:r>
            <a:r>
              <a:rPr lang="en-US" dirty="0" smtClean="0">
                <a:effectLst/>
              </a:rPr>
              <a:t> </a:t>
            </a:r>
          </a:p>
          <a:p>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This is a very interesting study system, but as</a:t>
            </a:r>
            <a:r>
              <a:rPr lang="en-US" sz="1200" i="0" kern="1200" baseline="0" dirty="0" smtClean="0">
                <a:solidFill>
                  <a:schemeClr val="tx1"/>
                </a:solidFill>
                <a:effectLst/>
                <a:latin typeface="+mn-lt"/>
                <a:ea typeface="+mn-ea"/>
                <a:cs typeface="+mn-cs"/>
              </a:rPr>
              <a:t> with many plants,</a:t>
            </a:r>
            <a:r>
              <a:rPr lang="en-US" sz="1200" i="0" kern="1200" dirty="0" smtClean="0">
                <a:solidFill>
                  <a:schemeClr val="tx1"/>
                </a:solidFill>
                <a:effectLst/>
                <a:latin typeface="+mn-lt"/>
                <a:ea typeface="+mn-ea"/>
                <a:cs typeface="+mn-cs"/>
              </a:rPr>
              <a:t> </a:t>
            </a:r>
            <a:r>
              <a:rPr lang="en-US" sz="1200" i="0" kern="1200" baseline="0" dirty="0" smtClean="0">
                <a:solidFill>
                  <a:schemeClr val="tx1"/>
                </a:solidFill>
                <a:effectLst/>
                <a:latin typeface="+mn-lt"/>
                <a:ea typeface="+mn-ea"/>
                <a:cs typeface="+mn-cs"/>
              </a:rPr>
              <a:t>it  was not possible to get enough variation for phylogeography using traditional markers. But thankfully RAD </a:t>
            </a:r>
            <a:r>
              <a:rPr lang="en-US" sz="1200" i="0" kern="1200" baseline="0" dirty="0" err="1" smtClean="0">
                <a:solidFill>
                  <a:schemeClr val="tx1"/>
                </a:solidFill>
                <a:effectLst/>
                <a:latin typeface="+mn-lt"/>
                <a:ea typeface="+mn-ea"/>
                <a:cs typeface="+mn-cs"/>
              </a:rPr>
              <a:t>seq</a:t>
            </a:r>
            <a:r>
              <a:rPr lang="en-US" sz="1200" i="0" kern="1200" baseline="0" dirty="0" smtClean="0">
                <a:solidFill>
                  <a:schemeClr val="tx1"/>
                </a:solidFill>
                <a:effectLst/>
                <a:latin typeface="+mn-lt"/>
                <a:ea typeface="+mn-ea"/>
                <a:cs typeface="+mn-cs"/>
              </a:rPr>
              <a:t> came to the rescue. </a:t>
            </a:r>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As for previous</a:t>
            </a:r>
            <a:r>
              <a:rPr lang="en-US" baseline="0" dirty="0" smtClean="0">
                <a:effectLst/>
              </a:rPr>
              <a:t> genome knowledge, </a:t>
            </a:r>
            <a:r>
              <a:rPr lang="en-US" dirty="0" smtClean="0">
                <a:effectLst/>
              </a:rPr>
              <a:t>it</a:t>
            </a:r>
            <a:r>
              <a:rPr lang="en-US" baseline="0" dirty="0" smtClean="0">
                <a:effectLst/>
              </a:rPr>
              <a:t> is a typical example of a non model species, we only know that it </a:t>
            </a:r>
            <a:r>
              <a:rPr lang="en-US" dirty="0" smtClean="0">
                <a:effectLst/>
              </a:rPr>
              <a:t>has a genome of ~1.5 Gb</a:t>
            </a:r>
            <a:r>
              <a:rPr lang="en-US" baseline="0" dirty="0" smtClean="0">
                <a:effectLst/>
              </a:rPr>
              <a:t> genome and that it is diploid.</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So we decided to build a </a:t>
            </a:r>
            <a:r>
              <a:rPr lang="en-GB" sz="1200" kern="1200" baseline="0" dirty="0" err="1" smtClean="0">
                <a:solidFill>
                  <a:schemeClr val="tx1"/>
                </a:solidFill>
                <a:effectLst/>
                <a:latin typeface="+mn-lt"/>
                <a:ea typeface="+mn-ea"/>
                <a:cs typeface="+mn-cs"/>
              </a:rPr>
              <a:t>ddRAD</a:t>
            </a:r>
            <a:r>
              <a:rPr lang="en-GB" sz="1200" kern="1200" baseline="0" dirty="0" smtClean="0">
                <a:solidFill>
                  <a:schemeClr val="tx1"/>
                </a:solidFill>
                <a:effectLst/>
                <a:latin typeface="+mn-lt"/>
                <a:ea typeface="+mn-ea"/>
                <a:cs typeface="+mn-cs"/>
              </a:rPr>
              <a:t> library using </a:t>
            </a:r>
            <a:r>
              <a:rPr lang="en-GB" sz="1200" kern="1200" baseline="0" dirty="0" err="1" smtClean="0">
                <a:solidFill>
                  <a:schemeClr val="tx1"/>
                </a:solidFill>
                <a:effectLst/>
                <a:latin typeface="+mn-lt"/>
                <a:ea typeface="+mn-ea"/>
                <a:cs typeface="+mn-cs"/>
              </a:rPr>
              <a:t>EcoRI</a:t>
            </a:r>
            <a:r>
              <a:rPr lang="en-GB" sz="1200" kern="1200" baseline="0" dirty="0" smtClean="0">
                <a:solidFill>
                  <a:schemeClr val="tx1"/>
                </a:solidFill>
                <a:effectLst/>
                <a:latin typeface="+mn-lt"/>
                <a:ea typeface="+mn-ea"/>
                <a:cs typeface="+mn-cs"/>
              </a:rPr>
              <a:t> and </a:t>
            </a:r>
            <a:r>
              <a:rPr lang="en-GB" sz="1200" kern="1200" baseline="0" dirty="0" err="1" smtClean="0">
                <a:solidFill>
                  <a:schemeClr val="tx1"/>
                </a:solidFill>
                <a:effectLst/>
                <a:latin typeface="+mn-lt"/>
                <a:ea typeface="+mn-ea"/>
                <a:cs typeface="+mn-cs"/>
              </a:rPr>
              <a:t>MseI</a:t>
            </a:r>
            <a:r>
              <a:rPr lang="en-GB" sz="1200" kern="1200" baseline="0" dirty="0" smtClean="0">
                <a:solidFill>
                  <a:schemeClr val="tx1"/>
                </a:solidFill>
                <a:effectLst/>
                <a:latin typeface="+mn-lt"/>
                <a:ea typeface="+mn-ea"/>
                <a:cs typeface="+mn-cs"/>
              </a:rPr>
              <a:t> </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As for the experimental design we divided our samples in three libraries to be sequenced in an independent lane.</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Each library was comprised of 27 </a:t>
            </a:r>
            <a:r>
              <a:rPr lang="en-GB" sz="1200" i="1" kern="1200" dirty="0" err="1" smtClean="0">
                <a:solidFill>
                  <a:schemeClr val="tx1"/>
                </a:solidFill>
                <a:effectLst/>
                <a:latin typeface="+mn-lt"/>
                <a:ea typeface="+mn-ea"/>
                <a:cs typeface="+mn-cs"/>
              </a:rPr>
              <a:t>Berberis</a:t>
            </a:r>
            <a:r>
              <a:rPr lang="en-GB" sz="1200" i="1"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sp. with 5 replicates chosen at random but representing</a:t>
            </a:r>
            <a:r>
              <a:rPr lang="en-GB" sz="1200" kern="1200" baseline="0" dirty="0" smtClean="0">
                <a:solidFill>
                  <a:schemeClr val="tx1"/>
                </a:solidFill>
                <a:effectLst/>
                <a:latin typeface="+mn-lt"/>
                <a:ea typeface="+mn-ea"/>
                <a:cs typeface="+mn-cs"/>
              </a:rPr>
              <a:t> all populations and </a:t>
            </a:r>
            <a:r>
              <a:rPr lang="en-GB" sz="1200" kern="1200" baseline="0" dirty="0" err="1" smtClean="0">
                <a:solidFill>
                  <a:schemeClr val="tx1"/>
                </a:solidFill>
                <a:effectLst/>
                <a:latin typeface="+mn-lt"/>
                <a:ea typeface="+mn-ea"/>
                <a:cs typeface="+mn-cs"/>
              </a:rPr>
              <a:t>outgroups</a:t>
            </a:r>
            <a:endParaRPr lang="en-GB" sz="1200" kern="1200" baseline="0" dirty="0" smtClean="0">
              <a:solidFill>
                <a:schemeClr val="tx1"/>
              </a:solidFill>
              <a:effectLst/>
              <a:latin typeface="+mn-lt"/>
              <a:ea typeface="+mn-ea"/>
              <a:cs typeface="+mn-cs"/>
            </a:endParaRP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And samples well positions were randomized during </a:t>
            </a:r>
            <a:r>
              <a:rPr lang="en-GB" sz="1200" kern="1200" baseline="0" dirty="0" err="1" smtClean="0">
                <a:solidFill>
                  <a:schemeClr val="tx1"/>
                </a:solidFill>
                <a:effectLst/>
                <a:latin typeface="+mn-lt"/>
                <a:ea typeface="+mn-ea"/>
                <a:cs typeface="+mn-cs"/>
              </a:rPr>
              <a:t>labwork</a:t>
            </a:r>
            <a:endParaRPr lang="en-GB" sz="1200" kern="1200" dirty="0" smtClean="0">
              <a:solidFill>
                <a:schemeClr val="tx1"/>
              </a:solidFill>
              <a:effectLst/>
              <a:latin typeface="+mn-lt"/>
              <a:ea typeface="+mn-ea"/>
              <a:cs typeface="+mn-cs"/>
            </a:endParaRPr>
          </a:p>
          <a:p>
            <a:endParaRPr lang="en-US" baseline="0" dirty="0" smtClean="0">
              <a:effectLst/>
            </a:endParaRPr>
          </a:p>
          <a:p>
            <a:endParaRPr lang="en-US" dirty="0"/>
          </a:p>
        </p:txBody>
      </p:sp>
      <p:sp>
        <p:nvSpPr>
          <p:cNvPr id="4" name="Slide Number Placeholder 3"/>
          <p:cNvSpPr>
            <a:spLocks noGrp="1"/>
          </p:cNvSpPr>
          <p:nvPr>
            <p:ph type="sldNum" sz="quarter" idx="10"/>
          </p:nvPr>
        </p:nvSpPr>
        <p:spPr/>
        <p:txBody>
          <a:bodyPr/>
          <a:lstStyle/>
          <a:p>
            <a:fld id="{51D365DE-7F27-6E45-8912-B0DCB5D56E79}" type="slidenum">
              <a:rPr lang="en-US" smtClean="0"/>
              <a:t>11</a:t>
            </a:fld>
            <a:endParaRPr lang="en-US"/>
          </a:p>
        </p:txBody>
      </p:sp>
    </p:spTree>
    <p:extLst>
      <p:ext uri="{BB962C8B-B14F-4D97-AF65-F5344CB8AC3E}">
        <p14:creationId xmlns:p14="http://schemas.microsoft.com/office/powerpoint/2010/main" val="1540950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a:t>
            </a:r>
            <a:r>
              <a:rPr lang="en-GB" sz="1200" kern="1200" baseline="0" dirty="0" smtClean="0">
                <a:solidFill>
                  <a:schemeClr val="tx1"/>
                </a:solidFill>
                <a:effectLst/>
                <a:latin typeface="+mn-lt"/>
                <a:ea typeface="+mn-ea"/>
                <a:cs typeface="+mn-cs"/>
              </a:rPr>
              <a:t>n, at the </a:t>
            </a:r>
            <a:r>
              <a:rPr lang="en-GB" sz="1200" kern="1200" baseline="0" dirty="0" err="1" smtClean="0">
                <a:solidFill>
                  <a:schemeClr val="tx1"/>
                </a:solidFill>
                <a:effectLst/>
                <a:latin typeface="+mn-lt"/>
                <a:ea typeface="+mn-ea"/>
                <a:cs typeface="+mn-cs"/>
              </a:rPr>
              <a:t>bioinformatic</a:t>
            </a:r>
            <a:r>
              <a:rPr lang="en-GB" sz="1200" kern="1200" baseline="0" dirty="0" smtClean="0">
                <a:solidFill>
                  <a:schemeClr val="tx1"/>
                </a:solidFill>
                <a:effectLst/>
                <a:latin typeface="+mn-lt"/>
                <a:ea typeface="+mn-ea"/>
                <a:cs typeface="+mn-cs"/>
              </a:rPr>
              <a:t> stage, </a:t>
            </a:r>
            <a:r>
              <a:rPr lang="en-GB" sz="1200" kern="1200" dirty="0" smtClean="0">
                <a:solidFill>
                  <a:schemeClr val="tx1"/>
                </a:solidFill>
                <a:effectLst/>
                <a:latin typeface="+mn-lt"/>
                <a:ea typeface="+mn-ea"/>
                <a:cs typeface="+mn-cs"/>
              </a:rPr>
              <a:t>what we did was to run the assembly</a:t>
            </a:r>
            <a:r>
              <a:rPr lang="en-GB" sz="1200" kern="1200" baseline="0" dirty="0" smtClean="0">
                <a:solidFill>
                  <a:schemeClr val="tx1"/>
                </a:solidFill>
                <a:effectLst/>
                <a:latin typeface="+mn-lt"/>
                <a:ea typeface="+mn-ea"/>
                <a:cs typeface="+mn-cs"/>
              </a:rPr>
              <a:t> pipeline of Stacks with these different combinations of parameter values</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using the 11 replicate pairs that sequenced successfully</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And</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we</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evaluated the number of loci and SNPs, the distribution</a:t>
            </a:r>
            <a:r>
              <a:rPr lang="en-GB" sz="1200" kern="1200" baseline="0" dirty="0" smtClean="0">
                <a:solidFill>
                  <a:schemeClr val="tx1"/>
                </a:solidFill>
                <a:effectLst/>
                <a:latin typeface="+mn-lt"/>
                <a:ea typeface="+mn-ea"/>
                <a:cs typeface="+mn-cs"/>
              </a:rPr>
              <a:t> of missing data and the </a:t>
            </a:r>
            <a:r>
              <a:rPr lang="en-GB" sz="1200" kern="1200" dirty="0" smtClean="0">
                <a:solidFill>
                  <a:schemeClr val="tx1"/>
                </a:solidFill>
                <a:effectLst/>
                <a:latin typeface="+mn-lt"/>
                <a:ea typeface="+mn-ea"/>
                <a:cs typeface="+mn-cs"/>
              </a:rPr>
              <a:t>error rate between replicate pairs. </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D365DE-7F27-6E45-8912-B0DCB5D56E79}" type="slidenum">
              <a:rPr lang="en-US" smtClean="0"/>
              <a:t>12</a:t>
            </a:fld>
            <a:endParaRPr lang="en-US"/>
          </a:p>
        </p:txBody>
      </p:sp>
    </p:spTree>
    <p:extLst>
      <p:ext uri="{BB962C8B-B14F-4D97-AF65-F5344CB8AC3E}">
        <p14:creationId xmlns:p14="http://schemas.microsoft.com/office/powerpoint/2010/main" val="3720204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
        <p:nvSpPr>
          <p:cNvPr id="4" name="Date Placeholder 3"/>
          <p:cNvSpPr>
            <a:spLocks noGrp="1"/>
          </p:cNvSpPr>
          <p:nvPr>
            <p:ph type="dt" sz="half" idx="10"/>
          </p:nvPr>
        </p:nvSpPr>
        <p:spPr/>
        <p:txBody>
          <a:bodyPr/>
          <a:lstStyle/>
          <a:p>
            <a:fld id="{53D75016-9DF4-0742-982B-FA4DB7449349}"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255886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p>
            <a:fld id="{53D75016-9DF4-0742-982B-FA4DB7449349}"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2698378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p>
            <a:fld id="{53D75016-9DF4-0742-982B-FA4DB7449349}"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4073460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
        <p:nvSpPr>
          <p:cNvPr id="4" name="Date Placeholder 3"/>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99019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61163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
        <p:nvSpPr>
          <p:cNvPr id="4" name="Date Placeholder 3"/>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76497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Date Placeholder 4"/>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48360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7" name="Date Placeholder 6"/>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2235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Date Placeholder 2"/>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49721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45547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4"/>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5687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p>
            <a:fld id="{53D75016-9DF4-0742-982B-FA4DB7449349}"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3272847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4"/>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46188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39033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65870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
        <p:nvSpPr>
          <p:cNvPr id="4" name="Date Placeholder 3"/>
          <p:cNvSpPr>
            <a:spLocks noGrp="1"/>
          </p:cNvSpPr>
          <p:nvPr>
            <p:ph type="dt" sz="half" idx="10"/>
          </p:nvPr>
        </p:nvSpPr>
        <p:spPr/>
        <p:txBody>
          <a:bodyPr/>
          <a:lstStyle/>
          <a:p>
            <a:fld id="{53D75016-9DF4-0742-982B-FA4DB7449349}"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2953685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Date Placeholder 4"/>
          <p:cNvSpPr>
            <a:spLocks noGrp="1"/>
          </p:cNvSpPr>
          <p:nvPr>
            <p:ph type="dt" sz="half" idx="10"/>
          </p:nvPr>
        </p:nvSpPr>
        <p:spPr/>
        <p:txBody>
          <a:bodyPr/>
          <a:lstStyle/>
          <a:p>
            <a:fld id="{53D75016-9DF4-0742-982B-FA4DB7449349}" type="datetimeFigureOut">
              <a:rPr lang="en-US" smtClean="0"/>
              <a:t>26/10/16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338608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7" name="Date Placeholder 6"/>
          <p:cNvSpPr>
            <a:spLocks noGrp="1"/>
          </p:cNvSpPr>
          <p:nvPr>
            <p:ph type="dt" sz="half" idx="10"/>
          </p:nvPr>
        </p:nvSpPr>
        <p:spPr/>
        <p:txBody>
          <a:bodyPr/>
          <a:lstStyle/>
          <a:p>
            <a:fld id="{53D75016-9DF4-0742-982B-FA4DB7449349}" type="datetimeFigureOut">
              <a:rPr lang="en-US" smtClean="0"/>
              <a:t>26/10/16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832302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Date Placeholder 2"/>
          <p:cNvSpPr>
            <a:spLocks noGrp="1"/>
          </p:cNvSpPr>
          <p:nvPr>
            <p:ph type="dt" sz="half" idx="10"/>
          </p:nvPr>
        </p:nvSpPr>
        <p:spPr/>
        <p:txBody>
          <a:bodyPr/>
          <a:lstStyle/>
          <a:p>
            <a:fld id="{53D75016-9DF4-0742-982B-FA4DB7449349}" type="datetimeFigureOut">
              <a:rPr lang="en-US" smtClean="0"/>
              <a:t>26/10/16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347279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D75016-9DF4-0742-982B-FA4DB7449349}" type="datetimeFigureOut">
              <a:rPr lang="en-US" smtClean="0"/>
              <a:t>26/10/16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86680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4"/>
          <p:cNvSpPr>
            <a:spLocks noGrp="1"/>
          </p:cNvSpPr>
          <p:nvPr>
            <p:ph type="dt" sz="half" idx="10"/>
          </p:nvPr>
        </p:nvSpPr>
        <p:spPr/>
        <p:txBody>
          <a:bodyPr/>
          <a:lstStyle/>
          <a:p>
            <a:fld id="{53D75016-9DF4-0742-982B-FA4DB7449349}" type="datetimeFigureOut">
              <a:rPr lang="en-US" smtClean="0"/>
              <a:t>26/10/16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1751068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4"/>
          <p:cNvSpPr>
            <a:spLocks noGrp="1"/>
          </p:cNvSpPr>
          <p:nvPr>
            <p:ph type="dt" sz="half" idx="10"/>
          </p:nvPr>
        </p:nvSpPr>
        <p:spPr/>
        <p:txBody>
          <a:bodyPr/>
          <a:lstStyle/>
          <a:p>
            <a:fld id="{53D75016-9DF4-0742-982B-FA4DB7449349}" type="datetimeFigureOut">
              <a:rPr lang="en-US" smtClean="0"/>
              <a:t>26/10/16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CBDEB-748C-A941-BF51-06DE778E4C9F}" type="slidenum">
              <a:rPr lang="en-US" smtClean="0"/>
              <a:t>‹#›</a:t>
            </a:fld>
            <a:endParaRPr lang="en-US"/>
          </a:p>
        </p:txBody>
      </p:sp>
    </p:spTree>
    <p:extLst>
      <p:ext uri="{BB962C8B-B14F-4D97-AF65-F5344CB8AC3E}">
        <p14:creationId xmlns:p14="http://schemas.microsoft.com/office/powerpoint/2010/main" val="20692937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D75016-9DF4-0742-982B-FA4DB7449349}" type="datetimeFigureOut">
              <a:rPr lang="en-US" smtClean="0"/>
              <a:t>26/10/16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CBDEB-748C-A941-BF51-06DE778E4C9F}" type="slidenum">
              <a:rPr lang="en-US" smtClean="0"/>
              <a:t>‹#›</a:t>
            </a:fld>
            <a:endParaRPr lang="en-US"/>
          </a:p>
        </p:txBody>
      </p:sp>
    </p:spTree>
    <p:extLst>
      <p:ext uri="{BB962C8B-B14F-4D97-AF65-F5344CB8AC3E}">
        <p14:creationId xmlns:p14="http://schemas.microsoft.com/office/powerpoint/2010/main" val="609918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D75016-9DF4-0742-982B-FA4DB7449349}" type="datetimeFigureOut">
              <a:rPr lang="en-US">
                <a:solidFill>
                  <a:prstClr val="black">
                    <a:tint val="75000"/>
                  </a:prstClr>
                </a:solidFill>
                <a:latin typeface="Calibri"/>
              </a:rPr>
              <a:pPr/>
              <a:t>26/10/16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CBDEB-748C-A941-BF51-06DE778E4C9F}"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4481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8.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236336" cy="6858000"/>
          </a:xfrm>
          <a:prstGeom prst="rect">
            <a:avLst/>
          </a:prstGeom>
        </p:spPr>
      </p:pic>
      <p:sp>
        <p:nvSpPr>
          <p:cNvPr id="9" name="Rectangle 8"/>
          <p:cNvSpPr/>
          <p:nvPr/>
        </p:nvSpPr>
        <p:spPr>
          <a:xfrm>
            <a:off x="0" y="797089"/>
            <a:ext cx="9236336" cy="2674973"/>
          </a:xfrm>
          <a:prstGeom prst="rect">
            <a:avLst/>
          </a:prstGeom>
          <a:solidFill>
            <a:schemeClr val="bg1">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4443" y="797089"/>
            <a:ext cx="7296283" cy="2506142"/>
          </a:xfrm>
        </p:spPr>
        <p:txBody>
          <a:bodyPr anchor="ctr">
            <a:noAutofit/>
          </a:bodyPr>
          <a:lstStyle/>
          <a:p>
            <a:pPr algn="l"/>
            <a:r>
              <a:rPr lang="en-GB" sz="3200" b="1" i="1" dirty="0">
                <a:solidFill>
                  <a:schemeClr val="tx2">
                    <a:lumMod val="50000"/>
                  </a:schemeClr>
                </a:solidFill>
              </a:rPr>
              <a:t>RAD sequencing, genotyping error estimation and de novo assembly optimization for population genomics and </a:t>
            </a:r>
            <a:r>
              <a:rPr lang="en-GB" sz="3200" b="1" i="1" dirty="0" smtClean="0">
                <a:solidFill>
                  <a:schemeClr val="tx2">
                    <a:lumMod val="50000"/>
                  </a:schemeClr>
                </a:solidFill>
              </a:rPr>
              <a:t>phylogeography</a:t>
            </a:r>
            <a:endParaRPr lang="en-US" sz="3200" i="1" dirty="0">
              <a:solidFill>
                <a:schemeClr val="tx2">
                  <a:lumMod val="50000"/>
                </a:schemeClr>
              </a:solidFill>
            </a:endParaRPr>
          </a:p>
        </p:txBody>
      </p:sp>
      <p:sp>
        <p:nvSpPr>
          <p:cNvPr id="11" name="Rectangle 10"/>
          <p:cNvSpPr/>
          <p:nvPr/>
        </p:nvSpPr>
        <p:spPr>
          <a:xfrm>
            <a:off x="-1" y="5392615"/>
            <a:ext cx="3431957" cy="1224049"/>
          </a:xfrm>
          <a:prstGeom prst="rect">
            <a:avLst/>
          </a:prstGeom>
          <a:solidFill>
            <a:schemeClr val="bg1">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ubtitle 2"/>
          <p:cNvSpPr txBox="1">
            <a:spLocks/>
          </p:cNvSpPr>
          <p:nvPr/>
        </p:nvSpPr>
        <p:spPr>
          <a:xfrm>
            <a:off x="-1089207" y="5483382"/>
            <a:ext cx="4421347" cy="109856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sz="1800" dirty="0" smtClean="0">
                <a:solidFill>
                  <a:schemeClr val="tx1">
                    <a:lumMod val="85000"/>
                    <a:lumOff val="15000"/>
                  </a:schemeClr>
                </a:solidFill>
              </a:rPr>
              <a:t>Alicia Mastretta-Yanes</a:t>
            </a:r>
          </a:p>
          <a:p>
            <a:pPr algn="r"/>
            <a:r>
              <a:rPr lang="en-US" sz="1800" dirty="0" err="1" smtClean="0">
                <a:solidFill>
                  <a:schemeClr val="tx1">
                    <a:lumMod val="85000"/>
                    <a:lumOff val="15000"/>
                  </a:schemeClr>
                </a:solidFill>
              </a:rPr>
              <a:t>amastretta@conabio.gob.mx</a:t>
            </a:r>
            <a:endParaRPr lang="en-US" sz="1800" dirty="0" smtClean="0">
              <a:solidFill>
                <a:schemeClr val="tx1">
                  <a:lumMod val="85000"/>
                  <a:lumOff val="15000"/>
                </a:schemeClr>
              </a:solidFill>
            </a:endParaRPr>
          </a:p>
          <a:p>
            <a:pPr algn="r"/>
            <a:r>
              <a:rPr lang="en-US" sz="1800" dirty="0" err="1" smtClean="0">
                <a:solidFill>
                  <a:schemeClr val="tx1">
                    <a:lumMod val="85000"/>
                    <a:lumOff val="15000"/>
                  </a:schemeClr>
                </a:solidFill>
              </a:rPr>
              <a:t>AliciaMstt</a:t>
            </a:r>
            <a:endParaRPr lang="en-US" sz="1800" dirty="0">
              <a:solidFill>
                <a:schemeClr val="tx1">
                  <a:lumMod val="85000"/>
                  <a:lumOff val="15000"/>
                </a:schemeClr>
              </a:solidFill>
            </a:endParaRPr>
          </a:p>
        </p:txBody>
      </p:sp>
      <p:pic>
        <p:nvPicPr>
          <p:cNvPr id="15" name="Picture 14"/>
          <p:cNvPicPr>
            <a:picLocks noChangeAspect="1"/>
          </p:cNvPicPr>
          <p:nvPr/>
        </p:nvPicPr>
        <p:blipFill>
          <a:blip r:embed="rId4"/>
          <a:stretch>
            <a:fillRect/>
          </a:stretch>
        </p:blipFill>
        <p:spPr>
          <a:xfrm>
            <a:off x="2026755" y="6183010"/>
            <a:ext cx="334825" cy="334825"/>
          </a:xfrm>
          <a:prstGeom prst="rect">
            <a:avLst/>
          </a:prstGeom>
        </p:spPr>
      </p:pic>
    </p:spTree>
    <p:extLst>
      <p:ext uri="{BB962C8B-B14F-4D97-AF65-F5344CB8AC3E}">
        <p14:creationId xmlns:p14="http://schemas.microsoft.com/office/powerpoint/2010/main" val="25696707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22297" y="660546"/>
            <a:ext cx="5647642" cy="2739211"/>
          </a:xfrm>
          <a:prstGeom prst="rect">
            <a:avLst/>
          </a:prstGeom>
          <a:noFill/>
        </p:spPr>
        <p:txBody>
          <a:bodyPr wrap="square" rtlCol="0">
            <a:spAutoFit/>
          </a:bodyPr>
          <a:lstStyle/>
          <a:p>
            <a:r>
              <a:rPr lang="en-US" sz="2400" b="1" dirty="0" smtClean="0">
                <a:solidFill>
                  <a:srgbClr val="008000"/>
                </a:solidFill>
              </a:rPr>
              <a:t>Optimal parameter values depend on:</a:t>
            </a:r>
            <a:endParaRPr lang="en-US" sz="2000" dirty="0" smtClean="0"/>
          </a:p>
          <a:p>
            <a:pPr marL="285750" indent="-285750">
              <a:buFont typeface="Arial"/>
              <a:buChar char="•"/>
            </a:pPr>
            <a:r>
              <a:rPr lang="en-US" sz="2000" dirty="0" smtClean="0"/>
              <a:t>Polymorphism of the genome</a:t>
            </a:r>
          </a:p>
          <a:p>
            <a:pPr marL="285750" indent="-285750">
              <a:buFont typeface="Arial"/>
              <a:buChar char="•"/>
            </a:pPr>
            <a:r>
              <a:rPr lang="en-US" sz="2000" dirty="0" smtClean="0"/>
              <a:t>Sequencing error</a:t>
            </a:r>
          </a:p>
          <a:p>
            <a:pPr marL="285750" indent="-285750">
              <a:buFont typeface="Arial"/>
              <a:buChar char="•"/>
            </a:pPr>
            <a:r>
              <a:rPr lang="en-US" sz="2000" dirty="0" smtClean="0"/>
              <a:t>Depth of sequencing</a:t>
            </a:r>
          </a:p>
          <a:p>
            <a:pPr marL="285750" indent="-285750">
              <a:buFont typeface="Arial"/>
              <a:buChar char="•"/>
            </a:pPr>
            <a:endParaRPr lang="en-US" sz="2000" dirty="0" smtClean="0"/>
          </a:p>
          <a:p>
            <a:pPr marL="285750" indent="-285750">
              <a:buFont typeface="Arial"/>
              <a:buChar char="•"/>
            </a:pPr>
            <a:endParaRPr lang="en-US" sz="2000" dirty="0"/>
          </a:p>
          <a:p>
            <a:r>
              <a:rPr lang="en-US" sz="2400" b="1" dirty="0">
                <a:solidFill>
                  <a:srgbClr val="008000"/>
                </a:solidFill>
              </a:rPr>
              <a:t>Explore values for each data </a:t>
            </a:r>
            <a:r>
              <a:rPr lang="en-US" sz="2400" b="1" dirty="0" smtClean="0">
                <a:solidFill>
                  <a:srgbClr val="008000"/>
                </a:solidFill>
              </a:rPr>
              <a:t>set</a:t>
            </a:r>
          </a:p>
          <a:p>
            <a:endParaRPr lang="en-US" sz="2400" b="1" dirty="0">
              <a:solidFill>
                <a:srgbClr val="008000"/>
              </a:solidFill>
            </a:endParaRPr>
          </a:p>
        </p:txBody>
      </p:sp>
      <p:sp>
        <p:nvSpPr>
          <p:cNvPr id="5" name="TextBox 4"/>
          <p:cNvSpPr txBox="1"/>
          <p:nvPr/>
        </p:nvSpPr>
        <p:spPr>
          <a:xfrm>
            <a:off x="2222297" y="3283828"/>
            <a:ext cx="5647642" cy="3046988"/>
          </a:xfrm>
          <a:prstGeom prst="rect">
            <a:avLst/>
          </a:prstGeom>
          <a:noFill/>
        </p:spPr>
        <p:txBody>
          <a:bodyPr wrap="square" rtlCol="0">
            <a:spAutoFit/>
          </a:bodyPr>
          <a:lstStyle/>
          <a:p>
            <a:endParaRPr lang="en-US" sz="2400" b="1" dirty="0" smtClean="0">
              <a:solidFill>
                <a:srgbClr val="008000"/>
              </a:solidFill>
            </a:endParaRPr>
          </a:p>
          <a:p>
            <a:r>
              <a:rPr lang="en-US" sz="2400" b="1" dirty="0" smtClean="0">
                <a:solidFill>
                  <a:srgbClr val="008000"/>
                </a:solidFill>
              </a:rPr>
              <a:t>No </a:t>
            </a:r>
            <a:r>
              <a:rPr lang="en-US" sz="2400" b="1" dirty="0">
                <a:solidFill>
                  <a:srgbClr val="008000"/>
                </a:solidFill>
              </a:rPr>
              <a:t>reference genome?</a:t>
            </a:r>
          </a:p>
          <a:p>
            <a:pPr marL="285750" indent="-285750">
              <a:buFont typeface="Arial"/>
              <a:buChar char="•"/>
            </a:pPr>
            <a:r>
              <a:rPr lang="en-US" sz="2000" dirty="0" smtClean="0"/>
              <a:t>DNA replicates</a:t>
            </a:r>
          </a:p>
          <a:p>
            <a:pPr lvl="1"/>
            <a:r>
              <a:rPr lang="en-US" sz="2000" dirty="0" smtClean="0"/>
              <a:t>- expectation of genome identity</a:t>
            </a:r>
          </a:p>
          <a:p>
            <a:pPr marL="285750" indent="-285750">
              <a:buFont typeface="Arial"/>
              <a:buChar char="•"/>
            </a:pPr>
            <a:r>
              <a:rPr lang="en-US" sz="2000" i="1" dirty="0" smtClean="0"/>
              <a:t>De novo </a:t>
            </a:r>
            <a:r>
              <a:rPr lang="en-US" sz="2000" dirty="0" smtClean="0"/>
              <a:t>assembly algorithms</a:t>
            </a:r>
          </a:p>
          <a:p>
            <a:pPr marL="285750" indent="-285750">
              <a:buFont typeface="Arial"/>
              <a:buChar char="•"/>
            </a:pPr>
            <a:endParaRPr lang="en-US" sz="2000" dirty="0" smtClean="0"/>
          </a:p>
          <a:p>
            <a:pPr marL="285750" indent="-285750">
              <a:buFont typeface="Arial"/>
              <a:buChar char="•"/>
            </a:pPr>
            <a:endParaRPr lang="en-US" sz="2000" dirty="0" smtClean="0"/>
          </a:p>
          <a:p>
            <a:r>
              <a:rPr lang="en-US" sz="2400" b="1" dirty="0">
                <a:solidFill>
                  <a:srgbClr val="008000"/>
                </a:solidFill>
              </a:rPr>
              <a:t>Estimate error rates</a:t>
            </a:r>
          </a:p>
          <a:p>
            <a:endParaRPr lang="en-US" sz="2000" dirty="0"/>
          </a:p>
        </p:txBody>
      </p:sp>
    </p:spTree>
    <p:extLst>
      <p:ext uri="{BB962C8B-B14F-4D97-AF65-F5344CB8AC3E}">
        <p14:creationId xmlns:p14="http://schemas.microsoft.com/office/powerpoint/2010/main" val="2668108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83458" y="283709"/>
            <a:ext cx="6621303" cy="4836571"/>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483" y="417405"/>
            <a:ext cx="3512341" cy="4595074"/>
          </a:xfrm>
          <a:prstGeom prst="rect">
            <a:avLst/>
          </a:prstGeom>
          <a:ln>
            <a:solidFill>
              <a:schemeClr val="bg1"/>
            </a:solidFill>
          </a:ln>
        </p:spPr>
      </p:pic>
      <p:sp>
        <p:nvSpPr>
          <p:cNvPr id="5" name="Rectangle 4"/>
          <p:cNvSpPr/>
          <p:nvPr/>
        </p:nvSpPr>
        <p:spPr>
          <a:xfrm>
            <a:off x="4255371" y="5179093"/>
            <a:ext cx="4572000" cy="1200329"/>
          </a:xfrm>
          <a:prstGeom prst="rect">
            <a:avLst/>
          </a:prstGeom>
        </p:spPr>
        <p:txBody>
          <a:bodyPr>
            <a:spAutoFit/>
          </a:bodyPr>
          <a:lstStyle/>
          <a:p>
            <a:r>
              <a:rPr lang="en-US" dirty="0" err="1" smtClean="0"/>
              <a:t>ddRAD</a:t>
            </a:r>
            <a:r>
              <a:rPr lang="en-US" dirty="0" smtClean="0"/>
              <a:t>  (</a:t>
            </a:r>
            <a:r>
              <a:rPr lang="en-US" dirty="0" err="1" smtClean="0"/>
              <a:t>EcoRI</a:t>
            </a:r>
            <a:r>
              <a:rPr lang="en-US" dirty="0" smtClean="0"/>
              <a:t> </a:t>
            </a:r>
            <a:r>
              <a:rPr lang="en-US" dirty="0"/>
              <a:t>and </a:t>
            </a:r>
            <a:r>
              <a:rPr lang="en-US" dirty="0" err="1" smtClean="0"/>
              <a:t>MseI</a:t>
            </a:r>
            <a:r>
              <a:rPr lang="en-US" dirty="0" smtClean="0"/>
              <a:t>)</a:t>
            </a:r>
            <a:endParaRPr lang="en-US" dirty="0" smtClean="0">
              <a:sym typeface="Wingdings"/>
            </a:endParaRPr>
          </a:p>
          <a:p>
            <a:r>
              <a:rPr lang="en-US" dirty="0" smtClean="0">
                <a:sym typeface="Wingdings"/>
              </a:rPr>
              <a:t>3 sequencing lanes</a:t>
            </a:r>
            <a:endParaRPr lang="en-US" dirty="0" smtClean="0"/>
          </a:p>
          <a:p>
            <a:r>
              <a:rPr lang="en-US" dirty="0" smtClean="0"/>
              <a:t>27 samples + 5 replicates </a:t>
            </a:r>
          </a:p>
          <a:p>
            <a:r>
              <a:rPr lang="en-US" dirty="0" smtClean="0"/>
              <a:t>Populations and taxonomy represented</a:t>
            </a:r>
          </a:p>
        </p:txBody>
      </p:sp>
      <p:sp>
        <p:nvSpPr>
          <p:cNvPr id="8" name="TextBox 7"/>
          <p:cNvSpPr txBox="1"/>
          <p:nvPr/>
        </p:nvSpPr>
        <p:spPr>
          <a:xfrm>
            <a:off x="1261421" y="5184035"/>
            <a:ext cx="2740403" cy="369332"/>
          </a:xfrm>
          <a:prstGeom prst="rect">
            <a:avLst/>
          </a:prstGeom>
          <a:noFill/>
        </p:spPr>
        <p:txBody>
          <a:bodyPr wrap="square" rtlCol="0">
            <a:spAutoFit/>
          </a:bodyPr>
          <a:lstStyle/>
          <a:p>
            <a:r>
              <a:rPr lang="en-US" b="1" i="1" dirty="0" err="1" smtClean="0">
                <a:solidFill>
                  <a:srgbClr val="008000"/>
                </a:solidFill>
              </a:rPr>
              <a:t>Berberis</a:t>
            </a:r>
            <a:r>
              <a:rPr lang="en-US" b="1" i="1" dirty="0" smtClean="0">
                <a:solidFill>
                  <a:srgbClr val="008000"/>
                </a:solidFill>
              </a:rPr>
              <a:t> </a:t>
            </a:r>
            <a:r>
              <a:rPr lang="en-US" b="1" i="1" dirty="0" err="1" smtClean="0">
                <a:solidFill>
                  <a:srgbClr val="008000"/>
                </a:solidFill>
              </a:rPr>
              <a:t>alpina</a:t>
            </a:r>
            <a:endParaRPr lang="en-US" b="1" i="1" dirty="0" smtClean="0">
              <a:solidFill>
                <a:srgbClr val="008000"/>
              </a:solidFill>
            </a:endParaRPr>
          </a:p>
        </p:txBody>
      </p:sp>
      <p:sp>
        <p:nvSpPr>
          <p:cNvPr id="2" name="Rectangle 1"/>
          <p:cNvSpPr/>
          <p:nvPr/>
        </p:nvSpPr>
        <p:spPr>
          <a:xfrm>
            <a:off x="1173906" y="5508007"/>
            <a:ext cx="2581919" cy="369332"/>
          </a:xfrm>
          <a:prstGeom prst="rect">
            <a:avLst/>
          </a:prstGeom>
        </p:spPr>
        <p:txBody>
          <a:bodyPr wrap="none">
            <a:spAutoFit/>
          </a:bodyPr>
          <a:lstStyle/>
          <a:p>
            <a:r>
              <a:rPr lang="en-US" dirty="0"/>
              <a:t>Genome: ~1.5 Gb, diploid</a:t>
            </a:r>
          </a:p>
        </p:txBody>
      </p:sp>
    </p:spTree>
    <p:extLst>
      <p:ext uri="{BB962C8B-B14F-4D97-AF65-F5344CB8AC3E}">
        <p14:creationId xmlns:p14="http://schemas.microsoft.com/office/powerpoint/2010/main" val="4085446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3537" y="479436"/>
            <a:ext cx="7426331" cy="954107"/>
          </a:xfrm>
          <a:prstGeom prst="rect">
            <a:avLst/>
          </a:prstGeom>
          <a:noFill/>
          <a:ln>
            <a:noFill/>
          </a:ln>
        </p:spPr>
        <p:txBody>
          <a:bodyPr wrap="square" rtlCol="0">
            <a:spAutoFit/>
          </a:bodyPr>
          <a:lstStyle/>
          <a:p>
            <a:pPr algn="ctr"/>
            <a:r>
              <a:rPr lang="en-US" sz="2800" b="1" dirty="0" smtClean="0">
                <a:solidFill>
                  <a:srgbClr val="008000"/>
                </a:solidFill>
              </a:rPr>
              <a:t>Exploratory analysis of </a:t>
            </a:r>
            <a:r>
              <a:rPr lang="en-US" sz="2800" b="1" i="1" dirty="0" smtClean="0">
                <a:solidFill>
                  <a:srgbClr val="008000"/>
                </a:solidFill>
              </a:rPr>
              <a:t>Stacks</a:t>
            </a:r>
            <a:r>
              <a:rPr lang="en-US" sz="2800" b="1" dirty="0" smtClean="0">
                <a:solidFill>
                  <a:srgbClr val="008000"/>
                </a:solidFill>
              </a:rPr>
              <a:t> key parameters using replicates</a:t>
            </a:r>
            <a:endParaRPr lang="en-US" sz="2800" b="1" dirty="0">
              <a:solidFill>
                <a:srgbClr val="008000"/>
              </a:solidFill>
            </a:endParaRPr>
          </a:p>
        </p:txBody>
      </p:sp>
      <p:sp>
        <p:nvSpPr>
          <p:cNvPr id="8" name="Rectangle 7"/>
          <p:cNvSpPr/>
          <p:nvPr/>
        </p:nvSpPr>
        <p:spPr>
          <a:xfrm>
            <a:off x="1196237" y="2045741"/>
            <a:ext cx="4274532" cy="2923877"/>
          </a:xfrm>
          <a:prstGeom prst="rect">
            <a:avLst/>
          </a:prstGeom>
        </p:spPr>
        <p:txBody>
          <a:bodyPr wrap="square">
            <a:spAutoFit/>
          </a:bodyPr>
          <a:lstStyle/>
          <a:p>
            <a:r>
              <a:rPr lang="en-GB" sz="2400" b="1" dirty="0" smtClean="0">
                <a:solidFill>
                  <a:schemeClr val="tx2">
                    <a:lumMod val="75000"/>
                  </a:schemeClr>
                </a:solidFill>
              </a:rPr>
              <a:t>Assembly parameters</a:t>
            </a:r>
          </a:p>
          <a:p>
            <a:endParaRPr lang="en-GB" sz="2000" dirty="0" smtClean="0"/>
          </a:p>
          <a:p>
            <a:pPr marL="285750" indent="-285750">
              <a:buFont typeface="Arial"/>
              <a:buChar char="•"/>
            </a:pPr>
            <a:r>
              <a:rPr lang="en-GB" sz="2000" dirty="0"/>
              <a:t>-</a:t>
            </a:r>
            <a:r>
              <a:rPr lang="en-GB" sz="2000" i="1" dirty="0" smtClean="0"/>
              <a:t>m</a:t>
            </a:r>
            <a:r>
              <a:rPr lang="en-GB" sz="2000" dirty="0" smtClean="0"/>
              <a:t>: 2 </a:t>
            </a:r>
            <a:r>
              <a:rPr lang="en-GB" sz="2000" dirty="0"/>
              <a:t>to </a:t>
            </a:r>
            <a:r>
              <a:rPr lang="en-GB" sz="2000" dirty="0" smtClean="0"/>
              <a:t>15</a:t>
            </a:r>
          </a:p>
          <a:p>
            <a:pPr marL="285750" indent="-285750">
              <a:buFont typeface="Arial"/>
              <a:buChar char="•"/>
            </a:pPr>
            <a:r>
              <a:rPr lang="en-GB" sz="2000" i="1" dirty="0" smtClean="0"/>
              <a:t>-M</a:t>
            </a:r>
            <a:r>
              <a:rPr lang="en-GB" sz="2000" dirty="0" smtClean="0"/>
              <a:t>: 2 </a:t>
            </a:r>
            <a:r>
              <a:rPr lang="en-GB" sz="2000" dirty="0"/>
              <a:t>to </a:t>
            </a:r>
            <a:r>
              <a:rPr lang="en-GB" sz="2000" dirty="0" smtClean="0"/>
              <a:t>10</a:t>
            </a:r>
          </a:p>
          <a:p>
            <a:pPr marL="285750" indent="-285750">
              <a:buFont typeface="Arial"/>
              <a:buChar char="•"/>
            </a:pPr>
            <a:r>
              <a:rPr lang="en-GB" sz="2000" i="1" dirty="0" smtClean="0"/>
              <a:t>-n</a:t>
            </a:r>
            <a:r>
              <a:rPr lang="en-GB" sz="2000" dirty="0" smtClean="0"/>
              <a:t>: 0 </a:t>
            </a:r>
            <a:r>
              <a:rPr lang="en-GB" sz="2000" dirty="0"/>
              <a:t>to </a:t>
            </a:r>
            <a:r>
              <a:rPr lang="en-GB" sz="2000" dirty="0" smtClean="0"/>
              <a:t>5</a:t>
            </a:r>
            <a:r>
              <a:rPr lang="en-GB" sz="2000" dirty="0"/>
              <a:t> </a:t>
            </a:r>
            <a:endParaRPr lang="en-GB" sz="2000" dirty="0" smtClean="0"/>
          </a:p>
          <a:p>
            <a:pPr marL="285750" indent="-285750">
              <a:buFont typeface="Arial"/>
              <a:buChar char="•"/>
            </a:pPr>
            <a:r>
              <a:rPr lang="en-GB" sz="2000" dirty="0" smtClean="0"/>
              <a:t>-</a:t>
            </a:r>
            <a:r>
              <a:rPr lang="en-GB" sz="2000" i="1" dirty="0" err="1" smtClean="0"/>
              <a:t>max_locus_stacks</a:t>
            </a:r>
            <a:r>
              <a:rPr lang="en-GB" sz="2000" dirty="0" smtClean="0"/>
              <a:t>: 2 </a:t>
            </a:r>
            <a:r>
              <a:rPr lang="en-GB" sz="2000" dirty="0"/>
              <a:t>to </a:t>
            </a:r>
            <a:r>
              <a:rPr lang="en-GB" sz="2000" dirty="0" smtClean="0"/>
              <a:t>6</a:t>
            </a:r>
          </a:p>
          <a:p>
            <a:pPr marL="285750" indent="-285750">
              <a:buFont typeface="Arial"/>
              <a:buChar char="•"/>
            </a:pPr>
            <a:r>
              <a:rPr lang="en-US" sz="2000" dirty="0" smtClean="0">
                <a:effectLst/>
              </a:rPr>
              <a:t>SNP calling model: </a:t>
            </a:r>
            <a:r>
              <a:rPr lang="en-GB" sz="2000" dirty="0" smtClean="0"/>
              <a:t>free vs upper bound of 0.5</a:t>
            </a:r>
            <a:r>
              <a:rPr lang="en-GB" sz="2000" dirty="0"/>
              <a:t>, 0.25, 0.15, 0.1, 0.05 and </a:t>
            </a:r>
            <a:r>
              <a:rPr lang="en-GB" sz="2000" dirty="0" smtClean="0"/>
              <a:t>0.0056</a:t>
            </a:r>
          </a:p>
        </p:txBody>
      </p:sp>
      <p:sp>
        <p:nvSpPr>
          <p:cNvPr id="5" name="Rectangle 4"/>
          <p:cNvSpPr/>
          <p:nvPr/>
        </p:nvSpPr>
        <p:spPr>
          <a:xfrm>
            <a:off x="5470769" y="2045741"/>
            <a:ext cx="3438763" cy="2000548"/>
          </a:xfrm>
          <a:prstGeom prst="rect">
            <a:avLst/>
          </a:prstGeom>
        </p:spPr>
        <p:txBody>
          <a:bodyPr wrap="square">
            <a:spAutoFit/>
          </a:bodyPr>
          <a:lstStyle/>
          <a:p>
            <a:r>
              <a:rPr lang="en-GB" sz="2400" b="1" dirty="0" smtClean="0">
                <a:solidFill>
                  <a:schemeClr val="tx2">
                    <a:lumMod val="75000"/>
                  </a:schemeClr>
                </a:solidFill>
              </a:rPr>
              <a:t>Evaluate</a:t>
            </a:r>
          </a:p>
          <a:p>
            <a:pPr marL="342900" indent="-342900">
              <a:buFont typeface="Arial"/>
              <a:buChar char="•"/>
            </a:pPr>
            <a:endParaRPr lang="en-GB" sz="2000" dirty="0" smtClean="0"/>
          </a:p>
          <a:p>
            <a:pPr marL="342900" indent="-342900">
              <a:buFont typeface="Arial"/>
              <a:buChar char="•"/>
            </a:pPr>
            <a:r>
              <a:rPr lang="en-GB" sz="2000" dirty="0" smtClean="0"/>
              <a:t>Number of loci and SNPs</a:t>
            </a:r>
          </a:p>
          <a:p>
            <a:pPr marL="342900" indent="-342900">
              <a:buFont typeface="Arial"/>
              <a:buChar char="•"/>
            </a:pPr>
            <a:r>
              <a:rPr lang="en-GB" sz="2000" dirty="0" smtClean="0"/>
              <a:t>Error rates</a:t>
            </a:r>
          </a:p>
          <a:p>
            <a:pPr marL="342900" indent="-342900">
              <a:buFont typeface="Arial"/>
              <a:buChar char="•"/>
            </a:pPr>
            <a:r>
              <a:rPr lang="en-GB" sz="2000" dirty="0"/>
              <a:t>Distribution of missing data</a:t>
            </a:r>
          </a:p>
          <a:p>
            <a:endParaRPr lang="en-GB" sz="2000" dirty="0" smtClean="0"/>
          </a:p>
        </p:txBody>
      </p:sp>
      <p:sp>
        <p:nvSpPr>
          <p:cNvPr id="2" name="Rectangle 1"/>
          <p:cNvSpPr/>
          <p:nvPr/>
        </p:nvSpPr>
        <p:spPr>
          <a:xfrm>
            <a:off x="1196237" y="5224352"/>
            <a:ext cx="2262158" cy="400110"/>
          </a:xfrm>
          <a:prstGeom prst="rect">
            <a:avLst/>
          </a:prstGeom>
        </p:spPr>
        <p:txBody>
          <a:bodyPr wrap="none">
            <a:spAutoFit/>
          </a:bodyPr>
          <a:lstStyle/>
          <a:p>
            <a:pPr marL="285750" indent="-285750">
              <a:buFont typeface="Arial"/>
              <a:buChar char="•"/>
            </a:pPr>
            <a:r>
              <a:rPr lang="en-GB" sz="2000" dirty="0"/>
              <a:t>11 replicate pairs</a:t>
            </a:r>
            <a:endParaRPr lang="en-US" sz="2000" dirty="0"/>
          </a:p>
        </p:txBody>
      </p:sp>
      <p:grpSp>
        <p:nvGrpSpPr>
          <p:cNvPr id="4" name="Group 3"/>
          <p:cNvGrpSpPr/>
          <p:nvPr/>
        </p:nvGrpSpPr>
        <p:grpSpPr>
          <a:xfrm>
            <a:off x="1327023" y="6151008"/>
            <a:ext cx="7593099" cy="478783"/>
            <a:chOff x="1327023" y="6151008"/>
            <a:chExt cx="7593099" cy="478783"/>
          </a:xfrm>
        </p:grpSpPr>
        <p:sp>
          <p:nvSpPr>
            <p:cNvPr id="6" name="TextBox 5"/>
            <p:cNvSpPr txBox="1"/>
            <p:nvPr/>
          </p:nvSpPr>
          <p:spPr>
            <a:xfrm>
              <a:off x="1327023" y="6151008"/>
              <a:ext cx="4118167" cy="461665"/>
            </a:xfrm>
            <a:prstGeom prst="rect">
              <a:avLst/>
            </a:prstGeom>
            <a:noFill/>
          </p:spPr>
          <p:txBody>
            <a:bodyPr wrap="square" rtlCol="0">
              <a:spAutoFit/>
            </a:bodyPr>
            <a:lstStyle/>
            <a:p>
              <a:r>
                <a:rPr lang="en-GB" sz="1200" b="1" i="1" dirty="0" smtClean="0">
                  <a:solidFill>
                    <a:srgbClr val="008000"/>
                  </a:solidFill>
                </a:rPr>
                <a:t>-m </a:t>
              </a:r>
              <a:r>
                <a:rPr lang="en-GB" sz="1200" dirty="0" smtClean="0"/>
                <a:t>min. raw </a:t>
              </a:r>
              <a:r>
                <a:rPr lang="en-GB" sz="1200" dirty="0"/>
                <a:t>reads </a:t>
              </a:r>
              <a:r>
                <a:rPr lang="en-GB" sz="1200" dirty="0" smtClean="0"/>
                <a:t>to form </a:t>
              </a:r>
              <a:r>
                <a:rPr lang="en-GB" sz="1200" dirty="0"/>
                <a:t>a stack  (“minimal coverage”</a:t>
              </a:r>
              <a:r>
                <a:rPr lang="en-GB" sz="1200" dirty="0" smtClean="0"/>
                <a:t>)</a:t>
              </a:r>
            </a:p>
            <a:p>
              <a:r>
                <a:rPr lang="en-GB" sz="1200" b="1" i="1" dirty="0" smtClean="0">
                  <a:solidFill>
                    <a:srgbClr val="008000"/>
                  </a:solidFill>
                </a:rPr>
                <a:t>-M</a:t>
              </a:r>
              <a:r>
                <a:rPr lang="en-GB" sz="1200" dirty="0"/>
                <a:t> </a:t>
              </a:r>
              <a:r>
                <a:rPr lang="en-GB" sz="1200" dirty="0" smtClean="0"/>
                <a:t>mismatches between stacks when processing an individual</a:t>
              </a:r>
            </a:p>
          </p:txBody>
        </p:sp>
        <p:sp>
          <p:nvSpPr>
            <p:cNvPr id="7" name="Rectangle 6"/>
            <p:cNvSpPr/>
            <p:nvPr/>
          </p:nvSpPr>
          <p:spPr>
            <a:xfrm>
              <a:off x="5253407" y="6168126"/>
              <a:ext cx="3666715" cy="461665"/>
            </a:xfrm>
            <a:prstGeom prst="rect">
              <a:avLst/>
            </a:prstGeom>
          </p:spPr>
          <p:txBody>
            <a:bodyPr wrap="square">
              <a:spAutoFit/>
            </a:bodyPr>
            <a:lstStyle/>
            <a:p>
              <a:r>
                <a:rPr lang="en-GB" sz="1200" b="1" i="1" dirty="0">
                  <a:solidFill>
                    <a:srgbClr val="008000"/>
                  </a:solidFill>
                </a:rPr>
                <a:t>-</a:t>
              </a:r>
              <a:r>
                <a:rPr lang="en-GB" sz="1200" b="1" i="1" dirty="0" err="1" smtClean="0">
                  <a:solidFill>
                    <a:srgbClr val="008000"/>
                  </a:solidFill>
                </a:rPr>
                <a:t>max_locus</a:t>
              </a:r>
              <a:r>
                <a:rPr lang="en-GB" sz="1200" b="1" i="1" dirty="0">
                  <a:solidFill>
                    <a:srgbClr val="008000"/>
                  </a:solidFill>
                </a:rPr>
                <a:t> </a:t>
              </a:r>
              <a:r>
                <a:rPr lang="en-GB" sz="1200" b="1" i="1" dirty="0" smtClean="0">
                  <a:solidFill>
                    <a:srgbClr val="008000"/>
                  </a:solidFill>
                </a:rPr>
                <a:t> </a:t>
              </a:r>
              <a:r>
                <a:rPr lang="en-GB" sz="1200" dirty="0"/>
                <a:t>maximum stacks allowed per locus </a:t>
              </a:r>
            </a:p>
            <a:p>
              <a:r>
                <a:rPr lang="en-GB" sz="1200" b="1" i="1" dirty="0">
                  <a:solidFill>
                    <a:srgbClr val="008000"/>
                  </a:solidFill>
                </a:rPr>
                <a:t>-n </a:t>
              </a:r>
              <a:r>
                <a:rPr lang="en-GB" sz="1200" dirty="0"/>
                <a:t>mismatches between loci when building the </a:t>
              </a:r>
              <a:r>
                <a:rPr lang="en-GB" sz="1200" dirty="0" err="1"/>
                <a:t>catalog</a:t>
              </a:r>
              <a:r>
                <a:rPr lang="en-GB" sz="1200" dirty="0"/>
                <a:t>  </a:t>
              </a:r>
              <a:endParaRPr lang="en-US" sz="1200" dirty="0"/>
            </a:p>
          </p:txBody>
        </p:sp>
      </p:grpSp>
    </p:spTree>
    <p:extLst>
      <p:ext uri="{BB962C8B-B14F-4D97-AF65-F5344CB8AC3E}">
        <p14:creationId xmlns:p14="http://schemas.microsoft.com/office/powerpoint/2010/main" val="1501924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93537" y="479436"/>
            <a:ext cx="7426331" cy="523220"/>
          </a:xfrm>
          <a:prstGeom prst="rect">
            <a:avLst/>
          </a:prstGeom>
          <a:noFill/>
          <a:ln>
            <a:noFill/>
          </a:ln>
        </p:spPr>
        <p:txBody>
          <a:bodyPr wrap="square" rtlCol="0">
            <a:spAutoFit/>
          </a:bodyPr>
          <a:lstStyle/>
          <a:p>
            <a:r>
              <a:rPr lang="en-US" sz="2800" b="1" dirty="0" smtClean="0">
                <a:solidFill>
                  <a:srgbClr val="008000"/>
                </a:solidFill>
              </a:rPr>
              <a:t>Error rates</a:t>
            </a:r>
            <a:endParaRPr lang="en-US" sz="2800" b="1" dirty="0">
              <a:solidFill>
                <a:srgbClr val="008000"/>
              </a:solidFill>
            </a:endParaRPr>
          </a:p>
        </p:txBody>
      </p:sp>
      <p:grpSp>
        <p:nvGrpSpPr>
          <p:cNvPr id="20" name="Group 19"/>
          <p:cNvGrpSpPr/>
          <p:nvPr/>
        </p:nvGrpSpPr>
        <p:grpSpPr>
          <a:xfrm>
            <a:off x="1369942" y="3106997"/>
            <a:ext cx="7021275" cy="1477328"/>
            <a:chOff x="1369942" y="3240693"/>
            <a:chExt cx="7021275" cy="1477328"/>
          </a:xfrm>
        </p:grpSpPr>
        <p:grpSp>
          <p:nvGrpSpPr>
            <p:cNvPr id="10" name="Group 9"/>
            <p:cNvGrpSpPr/>
            <p:nvPr/>
          </p:nvGrpSpPr>
          <p:grpSpPr>
            <a:xfrm>
              <a:off x="4282007" y="3240693"/>
              <a:ext cx="4109210" cy="1477328"/>
              <a:chOff x="1393537" y="1526021"/>
              <a:chExt cx="4109210" cy="1477328"/>
            </a:xfrm>
          </p:grpSpPr>
          <p:cxnSp>
            <p:nvCxnSpPr>
              <p:cNvPr id="11" name="Straight Connector 10"/>
              <p:cNvCxnSpPr/>
              <p:nvPr/>
            </p:nvCxnSpPr>
            <p:spPr>
              <a:xfrm flipH="1">
                <a:off x="1490038" y="2272786"/>
                <a:ext cx="3549194" cy="167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393537" y="1526021"/>
                <a:ext cx="4109210" cy="1477328"/>
              </a:xfrm>
              <a:prstGeom prst="rect">
                <a:avLst/>
              </a:prstGeom>
            </p:spPr>
            <p:txBody>
              <a:bodyPr wrap="square">
                <a:spAutoFit/>
              </a:bodyPr>
              <a:lstStyle/>
              <a:p>
                <a:pPr algn="ctr"/>
                <a:r>
                  <a:rPr lang="en-GB" dirty="0" smtClean="0"/>
                  <a:t>Number </a:t>
                </a:r>
                <a:r>
                  <a:rPr lang="en-GB" dirty="0"/>
                  <a:t>of allele mismatches between </a:t>
                </a:r>
                <a:endParaRPr lang="en-GB" dirty="0" smtClean="0"/>
              </a:p>
              <a:p>
                <a:pPr algn="ctr"/>
                <a:r>
                  <a:rPr lang="en-GB" dirty="0" smtClean="0"/>
                  <a:t>a replicate pair</a:t>
                </a:r>
              </a:p>
              <a:p>
                <a:pPr algn="ctr"/>
                <a:endParaRPr lang="en-GB" dirty="0"/>
              </a:p>
              <a:p>
                <a:pPr algn="ctr"/>
                <a:r>
                  <a:rPr lang="en-GB" dirty="0" smtClean="0"/>
                  <a:t>Number of alleles for the replicate pair</a:t>
                </a:r>
              </a:p>
              <a:p>
                <a:pPr marL="285750" indent="-285750">
                  <a:buFont typeface="Arial"/>
                  <a:buChar char="•"/>
                </a:pPr>
                <a:endParaRPr lang="en-GB" dirty="0"/>
              </a:p>
            </p:txBody>
          </p:sp>
        </p:grpSp>
        <p:sp>
          <p:nvSpPr>
            <p:cNvPr id="17" name="Rectangle 16"/>
            <p:cNvSpPr/>
            <p:nvPr/>
          </p:nvSpPr>
          <p:spPr>
            <a:xfrm>
              <a:off x="1369942" y="3727009"/>
              <a:ext cx="2650185" cy="461665"/>
            </a:xfrm>
            <a:prstGeom prst="rect">
              <a:avLst/>
            </a:prstGeom>
          </p:spPr>
          <p:txBody>
            <a:bodyPr wrap="none">
              <a:spAutoFit/>
            </a:bodyPr>
            <a:lstStyle/>
            <a:p>
              <a:pPr lvl="0"/>
              <a:r>
                <a:rPr lang="en-GB" sz="2400" b="1" dirty="0">
                  <a:solidFill>
                    <a:srgbClr val="17375E"/>
                  </a:solidFill>
                </a:rPr>
                <a:t>Allele error </a:t>
              </a:r>
              <a:r>
                <a:rPr lang="en-GB" sz="2400" b="1" dirty="0" smtClean="0">
                  <a:solidFill>
                    <a:srgbClr val="17375E"/>
                  </a:solidFill>
                </a:rPr>
                <a:t>rate    =</a:t>
              </a:r>
              <a:endParaRPr lang="en-GB" sz="2400" b="1" dirty="0">
                <a:solidFill>
                  <a:srgbClr val="17375E"/>
                </a:solidFill>
              </a:endParaRPr>
            </a:p>
          </p:txBody>
        </p:sp>
      </p:grpSp>
      <p:grpSp>
        <p:nvGrpSpPr>
          <p:cNvPr id="21" name="Group 20"/>
          <p:cNvGrpSpPr/>
          <p:nvPr/>
        </p:nvGrpSpPr>
        <p:grpSpPr>
          <a:xfrm>
            <a:off x="1369942" y="1258641"/>
            <a:ext cx="6778671" cy="1477328"/>
            <a:chOff x="1369942" y="1258641"/>
            <a:chExt cx="6778671" cy="1477328"/>
          </a:xfrm>
        </p:grpSpPr>
        <p:grpSp>
          <p:nvGrpSpPr>
            <p:cNvPr id="8" name="Group 7"/>
            <p:cNvGrpSpPr/>
            <p:nvPr/>
          </p:nvGrpSpPr>
          <p:grpSpPr>
            <a:xfrm>
              <a:off x="4282007" y="1258641"/>
              <a:ext cx="3866606" cy="1477328"/>
              <a:chOff x="1393537" y="1659717"/>
              <a:chExt cx="3866606" cy="1477328"/>
            </a:xfrm>
          </p:grpSpPr>
          <p:cxnSp>
            <p:nvCxnSpPr>
              <p:cNvPr id="3" name="Straight Connector 2"/>
              <p:cNvCxnSpPr/>
              <p:nvPr/>
            </p:nvCxnSpPr>
            <p:spPr>
              <a:xfrm flipH="1">
                <a:off x="1490038" y="2423194"/>
                <a:ext cx="3549194" cy="167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1393537" y="1659717"/>
                <a:ext cx="3866606" cy="1477328"/>
              </a:xfrm>
              <a:prstGeom prst="rect">
                <a:avLst/>
              </a:prstGeom>
            </p:spPr>
            <p:txBody>
              <a:bodyPr wrap="square">
                <a:spAutoFit/>
              </a:bodyPr>
              <a:lstStyle/>
              <a:p>
                <a:pPr algn="ctr"/>
                <a:r>
                  <a:rPr lang="en-GB" dirty="0" smtClean="0"/>
                  <a:t>Number </a:t>
                </a:r>
                <a:r>
                  <a:rPr lang="en-GB" dirty="0"/>
                  <a:t>of </a:t>
                </a:r>
                <a:r>
                  <a:rPr lang="en-GB" dirty="0" smtClean="0"/>
                  <a:t>RAD-loci </a:t>
                </a:r>
                <a:r>
                  <a:rPr lang="en-GB" dirty="0"/>
                  <a:t>present in only one of the samples of a replicate </a:t>
                </a:r>
                <a:r>
                  <a:rPr lang="en-GB" dirty="0" smtClean="0"/>
                  <a:t>pair</a:t>
                </a:r>
              </a:p>
              <a:p>
                <a:pPr algn="ctr"/>
                <a:endParaRPr lang="en-GB" dirty="0"/>
              </a:p>
              <a:p>
                <a:pPr algn="ctr"/>
                <a:r>
                  <a:rPr lang="en-GB" dirty="0" smtClean="0"/>
                  <a:t>Total number of RAD-loci</a:t>
                </a:r>
              </a:p>
              <a:p>
                <a:pPr marL="285750" indent="-285750">
                  <a:buFont typeface="Arial"/>
                  <a:buChar char="•"/>
                </a:pPr>
                <a:endParaRPr lang="en-GB" dirty="0"/>
              </a:p>
            </p:txBody>
          </p:sp>
        </p:grpSp>
        <p:sp>
          <p:nvSpPr>
            <p:cNvPr id="18" name="Rectangle 17"/>
            <p:cNvSpPr/>
            <p:nvPr/>
          </p:nvSpPr>
          <p:spPr>
            <a:xfrm>
              <a:off x="1369942" y="1757861"/>
              <a:ext cx="2639364" cy="461665"/>
            </a:xfrm>
            <a:prstGeom prst="rect">
              <a:avLst/>
            </a:prstGeom>
          </p:spPr>
          <p:txBody>
            <a:bodyPr wrap="none">
              <a:spAutoFit/>
            </a:bodyPr>
            <a:lstStyle/>
            <a:p>
              <a:pPr lvl="0"/>
              <a:r>
                <a:rPr lang="en-GB" sz="2400" b="1" dirty="0" smtClean="0">
                  <a:solidFill>
                    <a:srgbClr val="17375E"/>
                  </a:solidFill>
                </a:rPr>
                <a:t>Locus </a:t>
              </a:r>
              <a:r>
                <a:rPr lang="en-GB" sz="2400" b="1" dirty="0">
                  <a:solidFill>
                    <a:srgbClr val="17375E"/>
                  </a:solidFill>
                </a:rPr>
                <a:t>error </a:t>
              </a:r>
              <a:r>
                <a:rPr lang="en-GB" sz="2400" b="1" dirty="0" smtClean="0">
                  <a:solidFill>
                    <a:srgbClr val="17375E"/>
                  </a:solidFill>
                </a:rPr>
                <a:t>rate    =</a:t>
              </a:r>
              <a:endParaRPr lang="en-GB" sz="2400" b="1" dirty="0">
                <a:solidFill>
                  <a:srgbClr val="17375E"/>
                </a:solidFill>
              </a:endParaRPr>
            </a:p>
          </p:txBody>
        </p:sp>
      </p:grpSp>
      <p:grpSp>
        <p:nvGrpSpPr>
          <p:cNvPr id="22" name="Group 21"/>
          <p:cNvGrpSpPr/>
          <p:nvPr/>
        </p:nvGrpSpPr>
        <p:grpSpPr>
          <a:xfrm>
            <a:off x="1570267" y="4683200"/>
            <a:ext cx="6357435" cy="2031325"/>
            <a:chOff x="1570267" y="4950592"/>
            <a:chExt cx="6357435" cy="2031325"/>
          </a:xfrm>
        </p:grpSpPr>
        <p:grpSp>
          <p:nvGrpSpPr>
            <p:cNvPr id="14" name="Group 13"/>
            <p:cNvGrpSpPr/>
            <p:nvPr/>
          </p:nvGrpSpPr>
          <p:grpSpPr>
            <a:xfrm>
              <a:off x="4282007" y="4950592"/>
              <a:ext cx="3645695" cy="2031325"/>
              <a:chOff x="1393537" y="1285891"/>
              <a:chExt cx="3645695" cy="2031325"/>
            </a:xfrm>
          </p:grpSpPr>
          <p:cxnSp>
            <p:nvCxnSpPr>
              <p:cNvPr id="15" name="Straight Connector 14"/>
              <p:cNvCxnSpPr/>
              <p:nvPr/>
            </p:nvCxnSpPr>
            <p:spPr>
              <a:xfrm flipH="1">
                <a:off x="1490038" y="2272786"/>
                <a:ext cx="3549194" cy="167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393537" y="1285891"/>
                <a:ext cx="3578859" cy="2031325"/>
              </a:xfrm>
              <a:prstGeom prst="rect">
                <a:avLst/>
              </a:prstGeom>
            </p:spPr>
            <p:txBody>
              <a:bodyPr wrap="square">
                <a:spAutoFit/>
              </a:bodyPr>
              <a:lstStyle/>
              <a:p>
                <a:pPr algn="ctr"/>
                <a:endParaRPr lang="en-GB" dirty="0" smtClean="0"/>
              </a:p>
              <a:p>
                <a:pPr algn="ctr"/>
                <a:r>
                  <a:rPr lang="en-GB" dirty="0" smtClean="0"/>
                  <a:t>SNP mismatches between </a:t>
                </a:r>
              </a:p>
              <a:p>
                <a:pPr algn="ctr"/>
                <a:r>
                  <a:rPr lang="en-GB" dirty="0" smtClean="0"/>
                  <a:t>a replicate pair</a:t>
                </a:r>
              </a:p>
              <a:p>
                <a:pPr algn="ctr"/>
                <a:endParaRPr lang="en-GB" dirty="0"/>
              </a:p>
              <a:p>
                <a:pPr algn="ctr"/>
                <a:r>
                  <a:rPr lang="en-GB" dirty="0" smtClean="0"/>
                  <a:t>Number of SNPs for the</a:t>
                </a:r>
              </a:p>
              <a:p>
                <a:pPr algn="ctr"/>
                <a:r>
                  <a:rPr lang="en-GB" dirty="0" smtClean="0"/>
                  <a:t> replicate pair</a:t>
                </a:r>
              </a:p>
              <a:p>
                <a:pPr marL="285750" indent="-285750">
                  <a:buFont typeface="Arial"/>
                  <a:buChar char="•"/>
                </a:pPr>
                <a:endParaRPr lang="en-GB" dirty="0"/>
              </a:p>
            </p:txBody>
          </p:sp>
        </p:grpSp>
        <p:sp>
          <p:nvSpPr>
            <p:cNvPr id="19" name="Rectangle 18"/>
            <p:cNvSpPr/>
            <p:nvPr/>
          </p:nvSpPr>
          <p:spPr>
            <a:xfrm>
              <a:off x="1570267" y="5681840"/>
              <a:ext cx="2439039" cy="461665"/>
            </a:xfrm>
            <a:prstGeom prst="rect">
              <a:avLst/>
            </a:prstGeom>
          </p:spPr>
          <p:txBody>
            <a:bodyPr wrap="none">
              <a:spAutoFit/>
            </a:bodyPr>
            <a:lstStyle/>
            <a:p>
              <a:pPr lvl="0"/>
              <a:r>
                <a:rPr lang="en-GB" sz="2400" b="1" dirty="0" smtClean="0">
                  <a:solidFill>
                    <a:srgbClr val="17375E"/>
                  </a:solidFill>
                </a:rPr>
                <a:t>SNP </a:t>
              </a:r>
              <a:r>
                <a:rPr lang="en-GB" sz="2400" b="1" dirty="0">
                  <a:solidFill>
                    <a:srgbClr val="17375E"/>
                  </a:solidFill>
                </a:rPr>
                <a:t>error </a:t>
              </a:r>
              <a:r>
                <a:rPr lang="en-GB" sz="2400" b="1" dirty="0" smtClean="0">
                  <a:solidFill>
                    <a:srgbClr val="17375E"/>
                  </a:solidFill>
                </a:rPr>
                <a:t>rate    =</a:t>
              </a:r>
              <a:endParaRPr lang="en-GB" sz="2400" b="1" dirty="0">
                <a:solidFill>
                  <a:srgbClr val="17375E"/>
                </a:solidFill>
              </a:endParaRPr>
            </a:p>
          </p:txBody>
        </p:sp>
      </p:grpSp>
    </p:spTree>
    <p:extLst>
      <p:ext uri="{BB962C8B-B14F-4D97-AF65-F5344CB8AC3E}">
        <p14:creationId xmlns:p14="http://schemas.microsoft.com/office/powerpoint/2010/main" val="2040682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93791" y="242349"/>
            <a:ext cx="7426331" cy="830997"/>
          </a:xfrm>
          <a:prstGeom prst="rect">
            <a:avLst/>
          </a:prstGeom>
          <a:noFill/>
          <a:ln>
            <a:noFill/>
          </a:ln>
        </p:spPr>
        <p:txBody>
          <a:bodyPr wrap="square" rtlCol="0">
            <a:spAutoFit/>
          </a:bodyPr>
          <a:lstStyle/>
          <a:p>
            <a:pPr algn="ctr"/>
            <a:r>
              <a:rPr lang="en-US" sz="2800" b="1" dirty="0" smtClean="0">
                <a:solidFill>
                  <a:srgbClr val="008000"/>
                </a:solidFill>
              </a:rPr>
              <a:t>Results</a:t>
            </a:r>
            <a:r>
              <a:rPr lang="en-US" sz="2400" b="1" dirty="0" smtClean="0">
                <a:solidFill>
                  <a:srgbClr val="008000"/>
                </a:solidFill>
              </a:rPr>
              <a:t> </a:t>
            </a:r>
          </a:p>
          <a:p>
            <a:r>
              <a:rPr lang="en-US" sz="2000" b="1" dirty="0" smtClean="0">
                <a:solidFill>
                  <a:schemeClr val="tx2">
                    <a:lumMod val="75000"/>
                  </a:schemeClr>
                </a:solidFill>
              </a:rPr>
              <a:t>Output loci and SNPs</a:t>
            </a:r>
            <a:endParaRPr lang="en-US" sz="2000" b="1" dirty="0">
              <a:solidFill>
                <a:schemeClr val="tx2">
                  <a:lumMod val="75000"/>
                </a:schemeClr>
              </a:solidFill>
            </a:endParaRPr>
          </a:p>
        </p:txBody>
      </p:sp>
      <p:grpSp>
        <p:nvGrpSpPr>
          <p:cNvPr id="7" name="Group 6"/>
          <p:cNvGrpSpPr/>
          <p:nvPr/>
        </p:nvGrpSpPr>
        <p:grpSpPr>
          <a:xfrm>
            <a:off x="1327023" y="6151008"/>
            <a:ext cx="7593099" cy="478783"/>
            <a:chOff x="1327023" y="5853788"/>
            <a:chExt cx="7593099" cy="478783"/>
          </a:xfrm>
        </p:grpSpPr>
        <p:sp>
          <p:nvSpPr>
            <p:cNvPr id="5" name="TextBox 4"/>
            <p:cNvSpPr txBox="1"/>
            <p:nvPr/>
          </p:nvSpPr>
          <p:spPr>
            <a:xfrm>
              <a:off x="1327023" y="5853788"/>
              <a:ext cx="4118167" cy="461665"/>
            </a:xfrm>
            <a:prstGeom prst="rect">
              <a:avLst/>
            </a:prstGeom>
            <a:noFill/>
          </p:spPr>
          <p:txBody>
            <a:bodyPr wrap="square" rtlCol="0">
              <a:spAutoFit/>
            </a:bodyPr>
            <a:lstStyle/>
            <a:p>
              <a:r>
                <a:rPr lang="en-GB" sz="1200" b="1" i="1" dirty="0" smtClean="0">
                  <a:solidFill>
                    <a:srgbClr val="008000"/>
                  </a:solidFill>
                </a:rPr>
                <a:t>-m </a:t>
              </a:r>
              <a:r>
                <a:rPr lang="en-GB" sz="1200" dirty="0" smtClean="0"/>
                <a:t>min. raw </a:t>
              </a:r>
              <a:r>
                <a:rPr lang="en-GB" sz="1200" dirty="0"/>
                <a:t>reads </a:t>
              </a:r>
              <a:r>
                <a:rPr lang="en-GB" sz="1200" dirty="0" smtClean="0"/>
                <a:t>to form </a:t>
              </a:r>
              <a:r>
                <a:rPr lang="en-GB" sz="1200" dirty="0"/>
                <a:t>a stack  (“minimal coverage”</a:t>
              </a:r>
              <a:r>
                <a:rPr lang="en-GB" sz="1200" dirty="0" smtClean="0"/>
                <a:t>)</a:t>
              </a:r>
            </a:p>
            <a:p>
              <a:r>
                <a:rPr lang="en-GB" sz="1200" b="1" i="1" dirty="0" smtClean="0">
                  <a:solidFill>
                    <a:srgbClr val="008000"/>
                  </a:solidFill>
                </a:rPr>
                <a:t>-M</a:t>
              </a:r>
              <a:r>
                <a:rPr lang="en-GB" sz="1200" dirty="0"/>
                <a:t> </a:t>
              </a:r>
              <a:r>
                <a:rPr lang="en-GB" sz="1200" dirty="0" smtClean="0"/>
                <a:t>mismatches between stacks when processing an individual</a:t>
              </a:r>
            </a:p>
          </p:txBody>
        </p:sp>
        <p:sp>
          <p:nvSpPr>
            <p:cNvPr id="6" name="Rectangle 5"/>
            <p:cNvSpPr/>
            <p:nvPr/>
          </p:nvSpPr>
          <p:spPr>
            <a:xfrm>
              <a:off x="5253407" y="5870906"/>
              <a:ext cx="3666715" cy="461665"/>
            </a:xfrm>
            <a:prstGeom prst="rect">
              <a:avLst/>
            </a:prstGeom>
          </p:spPr>
          <p:txBody>
            <a:bodyPr wrap="square">
              <a:spAutoFit/>
            </a:bodyPr>
            <a:lstStyle/>
            <a:p>
              <a:r>
                <a:rPr lang="en-GB" sz="1200" b="1" i="1" dirty="0">
                  <a:solidFill>
                    <a:srgbClr val="008000"/>
                  </a:solidFill>
                </a:rPr>
                <a:t>-</a:t>
              </a:r>
              <a:r>
                <a:rPr lang="en-GB" sz="1200" b="1" i="1" dirty="0" err="1" smtClean="0">
                  <a:solidFill>
                    <a:srgbClr val="008000"/>
                  </a:solidFill>
                </a:rPr>
                <a:t>max_locus</a:t>
              </a:r>
              <a:r>
                <a:rPr lang="en-GB" sz="1200" b="1" i="1" dirty="0">
                  <a:solidFill>
                    <a:srgbClr val="008000"/>
                  </a:solidFill>
                </a:rPr>
                <a:t> </a:t>
              </a:r>
              <a:r>
                <a:rPr lang="en-GB" sz="1200" b="1" i="1" dirty="0" smtClean="0">
                  <a:solidFill>
                    <a:srgbClr val="008000"/>
                  </a:solidFill>
                </a:rPr>
                <a:t> </a:t>
              </a:r>
              <a:r>
                <a:rPr lang="en-GB" sz="1200" dirty="0"/>
                <a:t>maximum stacks allowed per locus </a:t>
              </a:r>
            </a:p>
            <a:p>
              <a:r>
                <a:rPr lang="en-GB" sz="1200" b="1" i="1" dirty="0">
                  <a:solidFill>
                    <a:srgbClr val="008000"/>
                  </a:solidFill>
                </a:rPr>
                <a:t>-n </a:t>
              </a:r>
              <a:r>
                <a:rPr lang="en-GB" sz="1200" dirty="0"/>
                <a:t>mismatches between loci when building the </a:t>
              </a:r>
              <a:r>
                <a:rPr lang="en-GB" sz="1200" dirty="0" err="1"/>
                <a:t>catalog</a:t>
              </a:r>
              <a:r>
                <a:rPr lang="en-GB" sz="1200" dirty="0"/>
                <a:t>  </a:t>
              </a:r>
              <a:endParaRPr lang="en-US" sz="1200" dirty="0"/>
            </a:p>
          </p:txBody>
        </p:sp>
      </p:grpSp>
      <p:grpSp>
        <p:nvGrpSpPr>
          <p:cNvPr id="4" name="Group 3"/>
          <p:cNvGrpSpPr/>
          <p:nvPr/>
        </p:nvGrpSpPr>
        <p:grpSpPr>
          <a:xfrm>
            <a:off x="1327023" y="876484"/>
            <a:ext cx="7348213" cy="5098893"/>
            <a:chOff x="1327023" y="876484"/>
            <a:chExt cx="7348213" cy="5098893"/>
          </a:xfrm>
        </p:grpSpPr>
        <p:grpSp>
          <p:nvGrpSpPr>
            <p:cNvPr id="10" name="Group 9"/>
            <p:cNvGrpSpPr/>
            <p:nvPr/>
          </p:nvGrpSpPr>
          <p:grpSpPr>
            <a:xfrm>
              <a:off x="1327023" y="876484"/>
              <a:ext cx="7348213" cy="5098893"/>
              <a:chOff x="1606339" y="1052115"/>
              <a:chExt cx="7068897" cy="4669296"/>
            </a:xfrm>
          </p:grpSpPr>
          <p:pic>
            <p:nvPicPr>
              <p:cNvPr id="2" name="Picture 1"/>
              <p:cNvPicPr>
                <a:picLocks noChangeAspect="1"/>
              </p:cNvPicPr>
              <p:nvPr/>
            </p:nvPicPr>
            <p:blipFill rotWithShape="1">
              <a:blip r:embed="rId3"/>
              <a:srcRect t="6264"/>
              <a:stretch/>
            </p:blipFill>
            <p:spPr>
              <a:xfrm>
                <a:off x="1744839" y="1364507"/>
                <a:ext cx="6930397" cy="4356904"/>
              </a:xfrm>
              <a:prstGeom prst="rect">
                <a:avLst/>
              </a:prstGeom>
            </p:spPr>
          </p:pic>
          <p:sp>
            <p:nvSpPr>
              <p:cNvPr id="8" name="TextBox 7"/>
              <p:cNvSpPr txBox="1"/>
              <p:nvPr/>
            </p:nvSpPr>
            <p:spPr>
              <a:xfrm rot="16200000">
                <a:off x="238291" y="2420163"/>
                <a:ext cx="3013095" cy="276999"/>
              </a:xfrm>
              <a:prstGeom prst="rect">
                <a:avLst/>
              </a:prstGeom>
              <a:noFill/>
            </p:spPr>
            <p:txBody>
              <a:bodyPr wrap="square" rtlCol="0">
                <a:spAutoFit/>
              </a:bodyPr>
              <a:lstStyle/>
              <a:p>
                <a:r>
                  <a:rPr lang="en-US" sz="1200" dirty="0" smtClean="0">
                    <a:solidFill>
                      <a:schemeClr val="tx1">
                        <a:lumMod val="85000"/>
                        <a:lumOff val="15000"/>
                      </a:schemeClr>
                    </a:solidFill>
                  </a:rPr>
                  <a:t>Number of RAD-loci</a:t>
                </a:r>
                <a:endParaRPr lang="en-US" sz="1200" dirty="0">
                  <a:solidFill>
                    <a:schemeClr val="tx1">
                      <a:lumMod val="85000"/>
                      <a:lumOff val="15000"/>
                    </a:schemeClr>
                  </a:solidFill>
                </a:endParaRPr>
              </a:p>
            </p:txBody>
          </p:sp>
        </p:grpSp>
        <p:sp>
          <p:nvSpPr>
            <p:cNvPr id="9" name="TextBox 8"/>
            <p:cNvSpPr txBox="1"/>
            <p:nvPr/>
          </p:nvSpPr>
          <p:spPr>
            <a:xfrm rot="16200000">
              <a:off x="3557691" y="2396933"/>
              <a:ext cx="3013095" cy="276999"/>
            </a:xfrm>
            <a:prstGeom prst="rect">
              <a:avLst/>
            </a:prstGeom>
            <a:noFill/>
          </p:spPr>
          <p:txBody>
            <a:bodyPr wrap="square" rtlCol="0">
              <a:spAutoFit/>
            </a:bodyPr>
            <a:lstStyle/>
            <a:p>
              <a:r>
                <a:rPr lang="en-US" sz="1200" dirty="0" smtClean="0">
                  <a:solidFill>
                    <a:schemeClr val="tx1">
                      <a:lumMod val="85000"/>
                      <a:lumOff val="15000"/>
                    </a:schemeClr>
                  </a:solidFill>
                </a:rPr>
                <a:t>Number of SNPs</a:t>
              </a:r>
              <a:endParaRPr lang="en-US" sz="1200" dirty="0">
                <a:solidFill>
                  <a:schemeClr val="tx1">
                    <a:lumMod val="85000"/>
                    <a:lumOff val="15000"/>
                  </a:schemeClr>
                </a:solidFill>
              </a:endParaRPr>
            </a:p>
          </p:txBody>
        </p:sp>
      </p:grpSp>
      <p:sp>
        <p:nvSpPr>
          <p:cNvPr id="11" name="TextBox 10"/>
          <p:cNvSpPr txBox="1"/>
          <p:nvPr/>
        </p:nvSpPr>
        <p:spPr>
          <a:xfrm>
            <a:off x="333433" y="2632898"/>
            <a:ext cx="8477135" cy="1092607"/>
          </a:xfrm>
          <a:prstGeom prst="rect">
            <a:avLst/>
          </a:prstGeom>
          <a:solidFill>
            <a:srgbClr val="FFFFFF"/>
          </a:solidFill>
          <a:ln w="19050" cmpd="sng">
            <a:solidFill>
              <a:srgbClr val="008000"/>
            </a:solidFill>
          </a:ln>
          <a:effectLst>
            <a:outerShdw blurRad="63500" sx="102000" sy="102000" algn="ctr" rotWithShape="0">
              <a:prstClr val="black">
                <a:alpha val="40000"/>
              </a:prstClr>
            </a:outerShdw>
          </a:effectLst>
        </p:spPr>
        <p:txBody>
          <a:bodyPr wrap="square" rtlCol="0">
            <a:spAutoFit/>
          </a:bodyPr>
          <a:lstStyle/>
          <a:p>
            <a:pPr algn="ctr"/>
            <a:endParaRPr lang="en-US" sz="800" b="1" dirty="0" smtClean="0">
              <a:solidFill>
                <a:schemeClr val="tx2">
                  <a:lumMod val="75000"/>
                </a:schemeClr>
              </a:solidFill>
            </a:endParaRPr>
          </a:p>
          <a:p>
            <a:pPr algn="ctr"/>
            <a:r>
              <a:rPr lang="en-US" sz="2400" b="1" dirty="0" smtClean="0">
                <a:solidFill>
                  <a:schemeClr val="tx2">
                    <a:lumMod val="75000"/>
                  </a:schemeClr>
                </a:solidFill>
              </a:rPr>
              <a:t>The information content of RADseq data varies greatly depending on the assembly parameters, especially min. coverage </a:t>
            </a:r>
          </a:p>
          <a:p>
            <a:pPr algn="ctr"/>
            <a:endParaRPr lang="en-US" sz="900" b="1" dirty="0">
              <a:solidFill>
                <a:schemeClr val="tx2">
                  <a:lumMod val="75000"/>
                </a:schemeClr>
              </a:solidFill>
            </a:endParaRPr>
          </a:p>
        </p:txBody>
      </p:sp>
      <p:grpSp>
        <p:nvGrpSpPr>
          <p:cNvPr id="26" name="Group 25"/>
          <p:cNvGrpSpPr/>
          <p:nvPr/>
        </p:nvGrpSpPr>
        <p:grpSpPr>
          <a:xfrm>
            <a:off x="1355245" y="4275667"/>
            <a:ext cx="6050267" cy="2146459"/>
            <a:chOff x="1355245" y="4275667"/>
            <a:chExt cx="6050267" cy="2146459"/>
          </a:xfrm>
        </p:grpSpPr>
        <p:grpSp>
          <p:nvGrpSpPr>
            <p:cNvPr id="21" name="Group 20"/>
            <p:cNvGrpSpPr/>
            <p:nvPr/>
          </p:nvGrpSpPr>
          <p:grpSpPr>
            <a:xfrm>
              <a:off x="1355245" y="4275667"/>
              <a:ext cx="3598716" cy="2146459"/>
              <a:chOff x="1355245" y="4275667"/>
              <a:chExt cx="3598716" cy="2146459"/>
            </a:xfrm>
          </p:grpSpPr>
          <p:cxnSp>
            <p:nvCxnSpPr>
              <p:cNvPr id="16" name="Straight Arrow Connector 15"/>
              <p:cNvCxnSpPr/>
              <p:nvPr/>
            </p:nvCxnSpPr>
            <p:spPr>
              <a:xfrm flipH="1">
                <a:off x="3048000" y="4275667"/>
                <a:ext cx="733778" cy="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1355245" y="6195262"/>
                <a:ext cx="3598716" cy="226864"/>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flipH="1">
              <a:off x="6671734" y="4286956"/>
              <a:ext cx="733778" cy="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33433" y="4166423"/>
            <a:ext cx="8477135" cy="723275"/>
          </a:xfrm>
          <a:prstGeom prst="rect">
            <a:avLst/>
          </a:prstGeom>
          <a:solidFill>
            <a:srgbClr val="FFFFFF"/>
          </a:solidFill>
          <a:ln w="19050" cmpd="sng">
            <a:solidFill>
              <a:srgbClr val="008000"/>
            </a:solidFill>
          </a:ln>
          <a:effectLst>
            <a:outerShdw blurRad="63500" sx="102000" sy="102000" algn="ctr" rotWithShape="0">
              <a:prstClr val="black">
                <a:alpha val="40000"/>
              </a:prstClr>
            </a:outerShdw>
          </a:effectLst>
        </p:spPr>
        <p:txBody>
          <a:bodyPr wrap="square" rtlCol="0">
            <a:spAutoFit/>
          </a:bodyPr>
          <a:lstStyle/>
          <a:p>
            <a:pPr algn="ctr"/>
            <a:endParaRPr lang="en-US" sz="800" b="1" dirty="0" smtClean="0">
              <a:solidFill>
                <a:schemeClr val="tx2">
                  <a:lumMod val="75000"/>
                </a:schemeClr>
              </a:solidFill>
            </a:endParaRPr>
          </a:p>
          <a:p>
            <a:pPr algn="ctr"/>
            <a:r>
              <a:rPr lang="en-US" sz="2400" b="1" dirty="0" smtClean="0">
                <a:solidFill>
                  <a:schemeClr val="tx2">
                    <a:lumMod val="75000"/>
                  </a:schemeClr>
                </a:solidFill>
              </a:rPr>
              <a:t>Which are the best loci to keep?</a:t>
            </a:r>
          </a:p>
          <a:p>
            <a:pPr algn="ctr"/>
            <a:endParaRPr lang="en-US" sz="900" b="1" dirty="0">
              <a:solidFill>
                <a:schemeClr val="tx2">
                  <a:lumMod val="75000"/>
                </a:schemeClr>
              </a:solidFill>
            </a:endParaRPr>
          </a:p>
        </p:txBody>
      </p:sp>
    </p:spTree>
    <p:extLst>
      <p:ext uri="{BB962C8B-B14F-4D97-AF65-F5344CB8AC3E}">
        <p14:creationId xmlns:p14="http://schemas.microsoft.com/office/powerpoint/2010/main" val="69569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39898" y="1095023"/>
            <a:ext cx="6506498" cy="3909106"/>
            <a:chOff x="1356057" y="1095023"/>
            <a:chExt cx="7218569" cy="4827784"/>
          </a:xfrm>
        </p:grpSpPr>
        <p:pic>
          <p:nvPicPr>
            <p:cNvPr id="4" name="Picture 3"/>
            <p:cNvPicPr>
              <a:picLocks noChangeAspect="1"/>
            </p:cNvPicPr>
            <p:nvPr/>
          </p:nvPicPr>
          <p:blipFill rotWithShape="1">
            <a:blip r:embed="rId3"/>
            <a:srcRect t="-1" b="13275"/>
            <a:stretch/>
          </p:blipFill>
          <p:spPr>
            <a:xfrm>
              <a:off x="1356057" y="1095023"/>
              <a:ext cx="7218569" cy="4382194"/>
            </a:xfrm>
            <a:prstGeom prst="rect">
              <a:avLst/>
            </a:prstGeom>
          </p:spPr>
        </p:pic>
        <p:grpSp>
          <p:nvGrpSpPr>
            <p:cNvPr id="14" name="Group 13"/>
            <p:cNvGrpSpPr/>
            <p:nvPr/>
          </p:nvGrpSpPr>
          <p:grpSpPr>
            <a:xfrm>
              <a:off x="1897267" y="5474689"/>
              <a:ext cx="2983008" cy="433415"/>
              <a:chOff x="1897267" y="5474689"/>
              <a:chExt cx="2983008" cy="433415"/>
            </a:xfrm>
          </p:grpSpPr>
          <p:sp>
            <p:nvSpPr>
              <p:cNvPr id="3" name="TextBox 2"/>
              <p:cNvSpPr txBox="1"/>
              <p:nvPr/>
            </p:nvSpPr>
            <p:spPr>
              <a:xfrm>
                <a:off x="1897267" y="5474689"/>
                <a:ext cx="1025138" cy="430887"/>
              </a:xfrm>
              <a:prstGeom prst="rect">
                <a:avLst/>
              </a:prstGeom>
              <a:noFill/>
            </p:spPr>
            <p:txBody>
              <a:bodyPr wrap="square" rtlCol="0">
                <a:spAutoFit/>
              </a:bodyPr>
              <a:lstStyle/>
              <a:p>
                <a:pPr algn="ctr"/>
                <a:r>
                  <a:rPr lang="en-US" sz="1100" dirty="0" smtClean="0">
                    <a:solidFill>
                      <a:schemeClr val="tx1">
                        <a:lumMod val="75000"/>
                        <a:lumOff val="25000"/>
                      </a:schemeClr>
                    </a:solidFill>
                  </a:rPr>
                  <a:t>2-10</a:t>
                </a:r>
              </a:p>
              <a:p>
                <a:pPr algn="ctr"/>
                <a:r>
                  <a:rPr lang="en-US" sz="1100" i="1" dirty="0">
                    <a:solidFill>
                      <a:schemeClr val="tx1">
                        <a:lumMod val="75000"/>
                        <a:lumOff val="25000"/>
                      </a:schemeClr>
                    </a:solidFill>
                  </a:rPr>
                  <a:t>M</a:t>
                </a:r>
              </a:p>
            </p:txBody>
          </p:sp>
          <p:sp>
            <p:nvSpPr>
              <p:cNvPr id="11" name="TextBox 10"/>
              <p:cNvSpPr txBox="1"/>
              <p:nvPr/>
            </p:nvSpPr>
            <p:spPr>
              <a:xfrm>
                <a:off x="2661688" y="5474689"/>
                <a:ext cx="1025138" cy="430887"/>
              </a:xfrm>
              <a:prstGeom prst="rect">
                <a:avLst/>
              </a:prstGeom>
              <a:noFill/>
            </p:spPr>
            <p:txBody>
              <a:bodyPr wrap="square" rtlCol="0">
                <a:spAutoFit/>
              </a:bodyPr>
              <a:lstStyle/>
              <a:p>
                <a:pPr algn="ctr"/>
                <a:r>
                  <a:rPr lang="en-US" sz="1100" dirty="0" smtClean="0">
                    <a:solidFill>
                      <a:schemeClr val="tx1">
                        <a:lumMod val="75000"/>
                        <a:lumOff val="25000"/>
                      </a:schemeClr>
                    </a:solidFill>
                  </a:rPr>
                  <a:t>2-15</a:t>
                </a:r>
              </a:p>
              <a:p>
                <a:pPr algn="ctr"/>
                <a:r>
                  <a:rPr lang="en-US" sz="1100" i="1" dirty="0" smtClean="0">
                    <a:solidFill>
                      <a:schemeClr val="tx1">
                        <a:lumMod val="75000"/>
                        <a:lumOff val="25000"/>
                      </a:schemeClr>
                    </a:solidFill>
                  </a:rPr>
                  <a:t>m</a:t>
                </a:r>
                <a:endParaRPr lang="en-US" sz="1100" i="1" dirty="0">
                  <a:solidFill>
                    <a:schemeClr val="tx1">
                      <a:lumMod val="75000"/>
                      <a:lumOff val="25000"/>
                    </a:schemeClr>
                  </a:solidFill>
                </a:endParaRPr>
              </a:p>
            </p:txBody>
          </p:sp>
          <p:sp>
            <p:nvSpPr>
              <p:cNvPr id="12" name="TextBox 11"/>
              <p:cNvSpPr txBox="1"/>
              <p:nvPr/>
            </p:nvSpPr>
            <p:spPr>
              <a:xfrm>
                <a:off x="3411416" y="5477217"/>
                <a:ext cx="1025138" cy="430887"/>
              </a:xfrm>
              <a:prstGeom prst="rect">
                <a:avLst/>
              </a:prstGeom>
              <a:noFill/>
            </p:spPr>
            <p:txBody>
              <a:bodyPr wrap="square" rtlCol="0">
                <a:spAutoFit/>
              </a:bodyPr>
              <a:lstStyle/>
              <a:p>
                <a:pPr algn="ctr"/>
                <a:r>
                  <a:rPr lang="en-US" sz="1100" dirty="0" smtClean="0">
                    <a:solidFill>
                      <a:schemeClr val="tx1">
                        <a:lumMod val="75000"/>
                        <a:lumOff val="25000"/>
                      </a:schemeClr>
                    </a:solidFill>
                  </a:rPr>
                  <a:t>2-6</a:t>
                </a:r>
              </a:p>
              <a:p>
                <a:pPr algn="ctr"/>
                <a:r>
                  <a:rPr lang="en-US" sz="1100" i="1" dirty="0" err="1" smtClean="0">
                    <a:solidFill>
                      <a:schemeClr val="tx1">
                        <a:lumMod val="75000"/>
                        <a:lumOff val="25000"/>
                      </a:schemeClr>
                    </a:solidFill>
                  </a:rPr>
                  <a:t>mxloc</a:t>
                </a:r>
                <a:endParaRPr lang="en-US" sz="1100" i="1" dirty="0">
                  <a:solidFill>
                    <a:schemeClr val="tx1">
                      <a:lumMod val="75000"/>
                      <a:lumOff val="25000"/>
                    </a:schemeClr>
                  </a:solidFill>
                </a:endParaRPr>
              </a:p>
            </p:txBody>
          </p:sp>
          <p:sp>
            <p:nvSpPr>
              <p:cNvPr id="13" name="TextBox 12"/>
              <p:cNvSpPr txBox="1"/>
              <p:nvPr/>
            </p:nvSpPr>
            <p:spPr>
              <a:xfrm>
                <a:off x="3855137" y="5474689"/>
                <a:ext cx="1025138" cy="430887"/>
              </a:xfrm>
              <a:prstGeom prst="rect">
                <a:avLst/>
              </a:prstGeom>
              <a:noFill/>
            </p:spPr>
            <p:txBody>
              <a:bodyPr wrap="square" rtlCol="0">
                <a:spAutoFit/>
              </a:bodyPr>
              <a:lstStyle/>
              <a:p>
                <a:pPr algn="ctr"/>
                <a:r>
                  <a:rPr lang="en-US" sz="1100" dirty="0" smtClean="0">
                    <a:solidFill>
                      <a:schemeClr val="tx1">
                        <a:lumMod val="75000"/>
                        <a:lumOff val="25000"/>
                      </a:schemeClr>
                    </a:solidFill>
                  </a:rPr>
                  <a:t>0-5</a:t>
                </a:r>
              </a:p>
              <a:p>
                <a:pPr algn="ctr"/>
                <a:r>
                  <a:rPr lang="en-US" sz="1100" i="1" dirty="0">
                    <a:solidFill>
                      <a:schemeClr val="tx1">
                        <a:lumMod val="75000"/>
                        <a:lumOff val="25000"/>
                      </a:schemeClr>
                    </a:solidFill>
                  </a:rPr>
                  <a:t>n</a:t>
                </a:r>
              </a:p>
            </p:txBody>
          </p:sp>
        </p:grpSp>
        <p:grpSp>
          <p:nvGrpSpPr>
            <p:cNvPr id="15" name="Group 14"/>
            <p:cNvGrpSpPr/>
            <p:nvPr/>
          </p:nvGrpSpPr>
          <p:grpSpPr>
            <a:xfrm>
              <a:off x="5497614" y="5489392"/>
              <a:ext cx="2998309" cy="433415"/>
              <a:chOff x="1851364" y="5474689"/>
              <a:chExt cx="2998309" cy="433415"/>
            </a:xfrm>
          </p:grpSpPr>
          <p:sp>
            <p:nvSpPr>
              <p:cNvPr id="16" name="TextBox 15"/>
              <p:cNvSpPr txBox="1"/>
              <p:nvPr/>
            </p:nvSpPr>
            <p:spPr>
              <a:xfrm>
                <a:off x="1851364" y="5474689"/>
                <a:ext cx="1025138" cy="430887"/>
              </a:xfrm>
              <a:prstGeom prst="rect">
                <a:avLst/>
              </a:prstGeom>
              <a:noFill/>
            </p:spPr>
            <p:txBody>
              <a:bodyPr wrap="square" rtlCol="0">
                <a:spAutoFit/>
              </a:bodyPr>
              <a:lstStyle/>
              <a:p>
                <a:pPr algn="ctr"/>
                <a:r>
                  <a:rPr lang="en-US" sz="1100" dirty="0" smtClean="0">
                    <a:solidFill>
                      <a:schemeClr val="tx1">
                        <a:lumMod val="75000"/>
                        <a:lumOff val="25000"/>
                      </a:schemeClr>
                    </a:solidFill>
                  </a:rPr>
                  <a:t>2-10</a:t>
                </a:r>
              </a:p>
              <a:p>
                <a:pPr algn="ctr"/>
                <a:r>
                  <a:rPr lang="en-US" sz="1100" i="1" dirty="0">
                    <a:solidFill>
                      <a:schemeClr val="tx1">
                        <a:lumMod val="75000"/>
                        <a:lumOff val="25000"/>
                      </a:schemeClr>
                    </a:solidFill>
                  </a:rPr>
                  <a:t>M</a:t>
                </a:r>
              </a:p>
            </p:txBody>
          </p:sp>
          <p:sp>
            <p:nvSpPr>
              <p:cNvPr id="17" name="TextBox 16"/>
              <p:cNvSpPr txBox="1"/>
              <p:nvPr/>
            </p:nvSpPr>
            <p:spPr>
              <a:xfrm>
                <a:off x="2722892" y="5474689"/>
                <a:ext cx="1025138" cy="430887"/>
              </a:xfrm>
              <a:prstGeom prst="rect">
                <a:avLst/>
              </a:prstGeom>
              <a:noFill/>
            </p:spPr>
            <p:txBody>
              <a:bodyPr wrap="square" rtlCol="0">
                <a:spAutoFit/>
              </a:bodyPr>
              <a:lstStyle/>
              <a:p>
                <a:pPr algn="ctr"/>
                <a:r>
                  <a:rPr lang="en-US" sz="1100" dirty="0" smtClean="0">
                    <a:solidFill>
                      <a:schemeClr val="tx1">
                        <a:lumMod val="75000"/>
                        <a:lumOff val="25000"/>
                      </a:schemeClr>
                    </a:solidFill>
                  </a:rPr>
                  <a:t>2-15</a:t>
                </a:r>
              </a:p>
              <a:p>
                <a:pPr algn="ctr"/>
                <a:r>
                  <a:rPr lang="en-US" sz="1100" i="1" dirty="0" smtClean="0">
                    <a:solidFill>
                      <a:schemeClr val="tx1">
                        <a:lumMod val="75000"/>
                        <a:lumOff val="25000"/>
                      </a:schemeClr>
                    </a:solidFill>
                  </a:rPr>
                  <a:t>m</a:t>
                </a:r>
                <a:endParaRPr lang="en-US" sz="1100" i="1" dirty="0">
                  <a:solidFill>
                    <a:schemeClr val="tx1">
                      <a:lumMod val="75000"/>
                      <a:lumOff val="25000"/>
                    </a:schemeClr>
                  </a:solidFill>
                </a:endParaRPr>
              </a:p>
            </p:txBody>
          </p:sp>
          <p:sp>
            <p:nvSpPr>
              <p:cNvPr id="18" name="TextBox 17"/>
              <p:cNvSpPr txBox="1"/>
              <p:nvPr/>
            </p:nvSpPr>
            <p:spPr>
              <a:xfrm>
                <a:off x="3350212" y="5477217"/>
                <a:ext cx="1025138" cy="430887"/>
              </a:xfrm>
              <a:prstGeom prst="rect">
                <a:avLst/>
              </a:prstGeom>
              <a:noFill/>
            </p:spPr>
            <p:txBody>
              <a:bodyPr wrap="square" rtlCol="0">
                <a:spAutoFit/>
              </a:bodyPr>
              <a:lstStyle/>
              <a:p>
                <a:pPr algn="ctr"/>
                <a:r>
                  <a:rPr lang="en-US" sz="1100" dirty="0" smtClean="0">
                    <a:solidFill>
                      <a:schemeClr val="tx1">
                        <a:lumMod val="75000"/>
                        <a:lumOff val="25000"/>
                      </a:schemeClr>
                    </a:solidFill>
                  </a:rPr>
                  <a:t>2-6</a:t>
                </a:r>
              </a:p>
              <a:p>
                <a:pPr algn="ctr"/>
                <a:r>
                  <a:rPr lang="en-US" sz="1100" i="1" dirty="0" err="1" smtClean="0">
                    <a:solidFill>
                      <a:schemeClr val="tx1">
                        <a:lumMod val="75000"/>
                        <a:lumOff val="25000"/>
                      </a:schemeClr>
                    </a:solidFill>
                  </a:rPr>
                  <a:t>mxloc</a:t>
                </a:r>
                <a:endParaRPr lang="en-US" sz="1100" i="1" dirty="0">
                  <a:solidFill>
                    <a:schemeClr val="tx1">
                      <a:lumMod val="75000"/>
                      <a:lumOff val="25000"/>
                    </a:schemeClr>
                  </a:solidFill>
                </a:endParaRPr>
              </a:p>
            </p:txBody>
          </p:sp>
          <p:sp>
            <p:nvSpPr>
              <p:cNvPr id="19" name="TextBox 18"/>
              <p:cNvSpPr txBox="1"/>
              <p:nvPr/>
            </p:nvSpPr>
            <p:spPr>
              <a:xfrm>
                <a:off x="3824535" y="5474689"/>
                <a:ext cx="1025138" cy="430887"/>
              </a:xfrm>
              <a:prstGeom prst="rect">
                <a:avLst/>
              </a:prstGeom>
              <a:noFill/>
            </p:spPr>
            <p:txBody>
              <a:bodyPr wrap="square" rtlCol="0">
                <a:spAutoFit/>
              </a:bodyPr>
              <a:lstStyle/>
              <a:p>
                <a:pPr algn="ctr"/>
                <a:r>
                  <a:rPr lang="en-US" sz="1100" dirty="0" smtClean="0">
                    <a:solidFill>
                      <a:schemeClr val="tx1">
                        <a:lumMod val="75000"/>
                        <a:lumOff val="25000"/>
                      </a:schemeClr>
                    </a:solidFill>
                  </a:rPr>
                  <a:t>0-5</a:t>
                </a:r>
              </a:p>
              <a:p>
                <a:pPr algn="ctr"/>
                <a:r>
                  <a:rPr lang="en-US" sz="1100" i="1" dirty="0">
                    <a:solidFill>
                      <a:schemeClr val="tx1">
                        <a:lumMod val="75000"/>
                        <a:lumOff val="25000"/>
                      </a:schemeClr>
                    </a:solidFill>
                  </a:rPr>
                  <a:t>n</a:t>
                </a:r>
              </a:p>
            </p:txBody>
          </p:sp>
        </p:grpSp>
      </p:grpSp>
      <p:sp>
        <p:nvSpPr>
          <p:cNvPr id="5" name="TextBox 4"/>
          <p:cNvSpPr txBox="1"/>
          <p:nvPr/>
        </p:nvSpPr>
        <p:spPr>
          <a:xfrm>
            <a:off x="1493791" y="158607"/>
            <a:ext cx="7426331" cy="1015663"/>
          </a:xfrm>
          <a:prstGeom prst="rect">
            <a:avLst/>
          </a:prstGeom>
          <a:noFill/>
          <a:ln>
            <a:noFill/>
          </a:ln>
        </p:spPr>
        <p:txBody>
          <a:bodyPr wrap="square" rtlCol="0">
            <a:spAutoFit/>
          </a:bodyPr>
          <a:lstStyle/>
          <a:p>
            <a:pPr algn="ctr"/>
            <a:r>
              <a:rPr lang="en-US" sz="2800" b="1" dirty="0" smtClean="0">
                <a:solidFill>
                  <a:srgbClr val="008000"/>
                </a:solidFill>
              </a:rPr>
              <a:t>Results</a:t>
            </a:r>
          </a:p>
          <a:p>
            <a:pPr algn="ctr"/>
            <a:r>
              <a:rPr lang="en-US" sz="1050" b="1" dirty="0" smtClean="0">
                <a:solidFill>
                  <a:srgbClr val="008000"/>
                </a:solidFill>
              </a:rPr>
              <a:t> </a:t>
            </a:r>
          </a:p>
          <a:p>
            <a:r>
              <a:rPr lang="en-US" sz="2000" b="1" dirty="0" smtClean="0">
                <a:solidFill>
                  <a:schemeClr val="tx2">
                    <a:lumMod val="75000"/>
                  </a:schemeClr>
                </a:solidFill>
              </a:rPr>
              <a:t>Allele and SNP error rates</a:t>
            </a:r>
            <a:endParaRPr lang="en-US" sz="2000" b="1" dirty="0">
              <a:solidFill>
                <a:schemeClr val="tx2">
                  <a:lumMod val="75000"/>
                </a:schemeClr>
              </a:solidFill>
            </a:endParaRPr>
          </a:p>
        </p:txBody>
      </p:sp>
      <p:sp>
        <p:nvSpPr>
          <p:cNvPr id="7" name="TextBox 6"/>
          <p:cNvSpPr txBox="1"/>
          <p:nvPr/>
        </p:nvSpPr>
        <p:spPr>
          <a:xfrm>
            <a:off x="1152062" y="5138325"/>
            <a:ext cx="8202690" cy="738664"/>
          </a:xfrm>
          <a:prstGeom prst="rect">
            <a:avLst/>
          </a:prstGeom>
          <a:noFill/>
          <a:ln w="19050" cmpd="sng">
            <a:noFill/>
          </a:ln>
          <a:effectLst/>
        </p:spPr>
        <p:txBody>
          <a:bodyPr wrap="square" rtlCol="0">
            <a:spAutoFit/>
          </a:bodyPr>
          <a:lstStyle/>
          <a:p>
            <a:pPr marL="719138" indent="-342900" defTabSz="1333500">
              <a:buFont typeface="Arial"/>
              <a:buChar char="•"/>
              <a:tabLst>
                <a:tab pos="1790700" algn="l"/>
              </a:tabLst>
            </a:pPr>
            <a:endParaRPr lang="en-US" sz="500" b="1" dirty="0" smtClean="0">
              <a:solidFill>
                <a:schemeClr val="tx2">
                  <a:lumMod val="75000"/>
                </a:schemeClr>
              </a:solidFill>
            </a:endParaRPr>
          </a:p>
          <a:p>
            <a:pPr marL="719138" indent="-342900" defTabSz="1333500">
              <a:buFont typeface="Arial"/>
              <a:buChar char="•"/>
              <a:tabLst>
                <a:tab pos="1790700" algn="l"/>
              </a:tabLst>
            </a:pPr>
            <a:r>
              <a:rPr lang="en-US" sz="1600" b="1" dirty="0" smtClean="0">
                <a:solidFill>
                  <a:schemeClr val="tx2">
                    <a:lumMod val="75000"/>
                  </a:schemeClr>
                </a:solidFill>
              </a:rPr>
              <a:t>RADseq data has error, and it can be very high</a:t>
            </a:r>
          </a:p>
          <a:p>
            <a:pPr marL="719138" indent="-342900" defTabSz="1333500">
              <a:buFont typeface="Arial"/>
              <a:buChar char="•"/>
              <a:tabLst>
                <a:tab pos="1790700" algn="l"/>
              </a:tabLst>
            </a:pPr>
            <a:r>
              <a:rPr lang="en-US" sz="1600" b="1" dirty="0" smtClean="0">
                <a:solidFill>
                  <a:schemeClr val="tx2">
                    <a:lumMod val="75000"/>
                  </a:schemeClr>
                </a:solidFill>
              </a:rPr>
              <a:t>You won’t know it without replicates</a:t>
            </a:r>
          </a:p>
          <a:p>
            <a:pPr marL="1071563" indent="-342900" defTabSz="1333500">
              <a:buFont typeface="Arial"/>
              <a:buChar char="•"/>
              <a:tabLst>
                <a:tab pos="1790700" algn="l"/>
              </a:tabLst>
            </a:pPr>
            <a:endParaRPr lang="en-US" sz="500" b="1" dirty="0" smtClean="0">
              <a:solidFill>
                <a:schemeClr val="tx2">
                  <a:lumMod val="75000"/>
                </a:schemeClr>
              </a:solidFill>
            </a:endParaRPr>
          </a:p>
        </p:txBody>
      </p:sp>
      <p:grpSp>
        <p:nvGrpSpPr>
          <p:cNvPr id="8" name="Group 7"/>
          <p:cNvGrpSpPr/>
          <p:nvPr/>
        </p:nvGrpSpPr>
        <p:grpSpPr>
          <a:xfrm>
            <a:off x="1327023" y="6059214"/>
            <a:ext cx="7593099" cy="478783"/>
            <a:chOff x="1327023" y="5853788"/>
            <a:chExt cx="7593099" cy="478783"/>
          </a:xfrm>
        </p:grpSpPr>
        <p:sp>
          <p:nvSpPr>
            <p:cNvPr id="9" name="TextBox 8"/>
            <p:cNvSpPr txBox="1"/>
            <p:nvPr/>
          </p:nvSpPr>
          <p:spPr>
            <a:xfrm>
              <a:off x="1327023" y="5853788"/>
              <a:ext cx="4118167" cy="461665"/>
            </a:xfrm>
            <a:prstGeom prst="rect">
              <a:avLst/>
            </a:prstGeom>
            <a:noFill/>
          </p:spPr>
          <p:txBody>
            <a:bodyPr wrap="square" rtlCol="0">
              <a:spAutoFit/>
            </a:bodyPr>
            <a:lstStyle/>
            <a:p>
              <a:r>
                <a:rPr lang="en-GB" sz="1200" b="1" i="1" dirty="0" smtClean="0">
                  <a:solidFill>
                    <a:srgbClr val="008000"/>
                  </a:solidFill>
                </a:rPr>
                <a:t>-m </a:t>
              </a:r>
              <a:r>
                <a:rPr lang="en-GB" sz="1200" dirty="0" smtClean="0"/>
                <a:t>min. raw </a:t>
              </a:r>
              <a:r>
                <a:rPr lang="en-GB" sz="1200" dirty="0"/>
                <a:t>reads </a:t>
              </a:r>
              <a:r>
                <a:rPr lang="en-GB" sz="1200" dirty="0" smtClean="0"/>
                <a:t>to form </a:t>
              </a:r>
              <a:r>
                <a:rPr lang="en-GB" sz="1200" dirty="0"/>
                <a:t>a stack  (“minimal coverage”</a:t>
              </a:r>
              <a:r>
                <a:rPr lang="en-GB" sz="1200" dirty="0" smtClean="0"/>
                <a:t>)</a:t>
              </a:r>
            </a:p>
            <a:p>
              <a:r>
                <a:rPr lang="en-GB" sz="1200" b="1" i="1" dirty="0" smtClean="0">
                  <a:solidFill>
                    <a:srgbClr val="008000"/>
                  </a:solidFill>
                </a:rPr>
                <a:t>-M</a:t>
              </a:r>
              <a:r>
                <a:rPr lang="en-GB" sz="1200" dirty="0"/>
                <a:t> </a:t>
              </a:r>
              <a:r>
                <a:rPr lang="en-GB" sz="1200" dirty="0" smtClean="0"/>
                <a:t>mismatches between stacks when processing an individual</a:t>
              </a:r>
            </a:p>
          </p:txBody>
        </p:sp>
        <p:sp>
          <p:nvSpPr>
            <p:cNvPr id="10" name="Rectangle 9"/>
            <p:cNvSpPr/>
            <p:nvPr/>
          </p:nvSpPr>
          <p:spPr>
            <a:xfrm>
              <a:off x="5253407" y="5870906"/>
              <a:ext cx="3666715" cy="461665"/>
            </a:xfrm>
            <a:prstGeom prst="rect">
              <a:avLst/>
            </a:prstGeom>
          </p:spPr>
          <p:txBody>
            <a:bodyPr wrap="square">
              <a:spAutoFit/>
            </a:bodyPr>
            <a:lstStyle/>
            <a:p>
              <a:r>
                <a:rPr lang="en-GB" sz="1200" b="1" i="1" dirty="0">
                  <a:solidFill>
                    <a:srgbClr val="008000"/>
                  </a:solidFill>
                </a:rPr>
                <a:t>-</a:t>
              </a:r>
              <a:r>
                <a:rPr lang="en-GB" sz="1200" b="1" i="1" dirty="0" err="1" smtClean="0">
                  <a:solidFill>
                    <a:srgbClr val="008000"/>
                  </a:solidFill>
                </a:rPr>
                <a:t>mxloc</a:t>
              </a:r>
              <a:r>
                <a:rPr lang="en-GB" sz="1200" b="1" i="1" dirty="0" smtClean="0">
                  <a:solidFill>
                    <a:srgbClr val="008000"/>
                  </a:solidFill>
                </a:rPr>
                <a:t> </a:t>
              </a:r>
              <a:r>
                <a:rPr lang="en-GB" sz="1200" dirty="0"/>
                <a:t>maximum stacks allowed per locus </a:t>
              </a:r>
            </a:p>
            <a:p>
              <a:r>
                <a:rPr lang="en-GB" sz="1200" b="1" i="1" dirty="0">
                  <a:solidFill>
                    <a:srgbClr val="008000"/>
                  </a:solidFill>
                </a:rPr>
                <a:t>-n </a:t>
              </a:r>
              <a:r>
                <a:rPr lang="en-GB" sz="1200" dirty="0"/>
                <a:t>mismatches between loci when building the </a:t>
              </a:r>
              <a:r>
                <a:rPr lang="en-GB" sz="1200" dirty="0" err="1"/>
                <a:t>catalog</a:t>
              </a:r>
              <a:r>
                <a:rPr lang="en-GB" sz="1200" dirty="0"/>
                <a:t>  </a:t>
              </a:r>
              <a:endParaRPr lang="en-US" sz="1200" dirty="0"/>
            </a:p>
          </p:txBody>
        </p:sp>
      </p:grpSp>
      <p:sp>
        <p:nvSpPr>
          <p:cNvPr id="6" name="TextBox 5"/>
          <p:cNvSpPr txBox="1"/>
          <p:nvPr/>
        </p:nvSpPr>
        <p:spPr>
          <a:xfrm>
            <a:off x="344407" y="2269049"/>
            <a:ext cx="2762307" cy="156966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9600" b="1" dirty="0" smtClean="0">
                <a:solidFill>
                  <a:srgbClr val="FF6600"/>
                </a:solidFill>
              </a:rPr>
              <a:t>!!!</a:t>
            </a:r>
            <a:endParaRPr lang="en-US" sz="9600" b="1" dirty="0">
              <a:solidFill>
                <a:srgbClr val="FF6600"/>
              </a:solidFill>
            </a:endParaRPr>
          </a:p>
        </p:txBody>
      </p:sp>
      <p:grpSp>
        <p:nvGrpSpPr>
          <p:cNvPr id="32" name="Group 31"/>
          <p:cNvGrpSpPr/>
          <p:nvPr/>
        </p:nvGrpSpPr>
        <p:grpSpPr>
          <a:xfrm>
            <a:off x="4281116" y="2105003"/>
            <a:ext cx="4524755" cy="4392284"/>
            <a:chOff x="4583520" y="2387601"/>
            <a:chExt cx="4524755" cy="4392284"/>
          </a:xfrm>
        </p:grpSpPr>
        <p:sp>
          <p:nvSpPr>
            <p:cNvPr id="21" name="Rectangle 20"/>
            <p:cNvSpPr/>
            <p:nvPr/>
          </p:nvSpPr>
          <p:spPr>
            <a:xfrm>
              <a:off x="4583520" y="2387601"/>
              <a:ext cx="529112" cy="2075198"/>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855531" y="3336477"/>
              <a:ext cx="529112" cy="136064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H="1" flipV="1">
              <a:off x="5586047" y="6762767"/>
              <a:ext cx="3522228" cy="17118"/>
            </a:xfrm>
            <a:prstGeom prst="lin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cxnSp>
      </p:grpSp>
      <p:sp>
        <p:nvSpPr>
          <p:cNvPr id="24" name="TextBox 23"/>
          <p:cNvSpPr txBox="1"/>
          <p:nvPr/>
        </p:nvSpPr>
        <p:spPr>
          <a:xfrm>
            <a:off x="1167182" y="5712809"/>
            <a:ext cx="8202690" cy="415498"/>
          </a:xfrm>
          <a:prstGeom prst="rect">
            <a:avLst/>
          </a:prstGeom>
          <a:noFill/>
          <a:ln w="19050" cmpd="sng">
            <a:noFill/>
          </a:ln>
          <a:effectLst/>
        </p:spPr>
        <p:txBody>
          <a:bodyPr wrap="square" rtlCol="0">
            <a:spAutoFit/>
          </a:bodyPr>
          <a:lstStyle/>
          <a:p>
            <a:pPr marL="708025" indent="-342900" defTabSz="1333500">
              <a:buFont typeface="Arial"/>
              <a:buChar char="•"/>
              <a:tabLst>
                <a:tab pos="801688" algn="l"/>
                <a:tab pos="1790700" algn="l"/>
              </a:tabLst>
            </a:pPr>
            <a:r>
              <a:rPr lang="en-US" sz="1600" b="1" dirty="0" smtClean="0">
                <a:solidFill>
                  <a:schemeClr val="tx2">
                    <a:lumMod val="75000"/>
                  </a:schemeClr>
                </a:solidFill>
              </a:rPr>
              <a:t>Error can be decreased by tuning the assembly parameter values</a:t>
            </a:r>
          </a:p>
          <a:p>
            <a:pPr marL="1071563" indent="-342900" defTabSz="1333500">
              <a:buFont typeface="Arial"/>
              <a:buChar char="•"/>
              <a:tabLst>
                <a:tab pos="1790700" algn="l"/>
              </a:tabLst>
            </a:pPr>
            <a:endParaRPr lang="en-US" sz="500" b="1" dirty="0" smtClean="0">
              <a:solidFill>
                <a:schemeClr val="tx2">
                  <a:lumMod val="75000"/>
                </a:schemeClr>
              </a:solidFill>
            </a:endParaRPr>
          </a:p>
        </p:txBody>
      </p:sp>
    </p:spTree>
    <p:extLst>
      <p:ext uri="{BB962C8B-B14F-4D97-AF65-F5344CB8AC3E}">
        <p14:creationId xmlns:p14="http://schemas.microsoft.com/office/powerpoint/2010/main" val="1009298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P spid="6" grpId="1"/>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9092" y="119957"/>
            <a:ext cx="7426331" cy="830997"/>
          </a:xfrm>
          <a:prstGeom prst="rect">
            <a:avLst/>
          </a:prstGeom>
          <a:noFill/>
          <a:ln>
            <a:noFill/>
          </a:ln>
        </p:spPr>
        <p:txBody>
          <a:bodyPr wrap="square" rtlCol="0">
            <a:spAutoFit/>
          </a:bodyPr>
          <a:lstStyle/>
          <a:p>
            <a:pPr algn="ctr"/>
            <a:r>
              <a:rPr lang="en-US" sz="2800" b="1" dirty="0" smtClean="0">
                <a:solidFill>
                  <a:srgbClr val="008000"/>
                </a:solidFill>
              </a:rPr>
              <a:t>Results</a:t>
            </a:r>
            <a:r>
              <a:rPr lang="en-US" sz="2400" b="1" dirty="0" smtClean="0">
                <a:solidFill>
                  <a:srgbClr val="008000"/>
                </a:solidFill>
              </a:rPr>
              <a:t> </a:t>
            </a:r>
          </a:p>
          <a:p>
            <a:r>
              <a:rPr lang="en-US" sz="2000" b="1" dirty="0" smtClean="0">
                <a:solidFill>
                  <a:schemeClr val="tx2">
                    <a:lumMod val="75000"/>
                  </a:schemeClr>
                </a:solidFill>
              </a:rPr>
              <a:t>Distribution of missing data</a:t>
            </a:r>
            <a:endParaRPr lang="en-US" sz="2000" b="1" dirty="0">
              <a:solidFill>
                <a:schemeClr val="tx2">
                  <a:lumMod val="75000"/>
                </a:schemeClr>
              </a:solidFill>
            </a:endParaRPr>
          </a:p>
        </p:txBody>
      </p:sp>
      <p:grpSp>
        <p:nvGrpSpPr>
          <p:cNvPr id="12" name="Group 11"/>
          <p:cNvGrpSpPr/>
          <p:nvPr/>
        </p:nvGrpSpPr>
        <p:grpSpPr>
          <a:xfrm>
            <a:off x="1327023" y="6151008"/>
            <a:ext cx="7593099" cy="478783"/>
            <a:chOff x="1327023" y="5853788"/>
            <a:chExt cx="7593099" cy="478783"/>
          </a:xfrm>
        </p:grpSpPr>
        <p:sp>
          <p:nvSpPr>
            <p:cNvPr id="13" name="TextBox 12"/>
            <p:cNvSpPr txBox="1"/>
            <p:nvPr/>
          </p:nvSpPr>
          <p:spPr>
            <a:xfrm>
              <a:off x="1327023" y="5853788"/>
              <a:ext cx="4118167" cy="461665"/>
            </a:xfrm>
            <a:prstGeom prst="rect">
              <a:avLst/>
            </a:prstGeom>
            <a:noFill/>
          </p:spPr>
          <p:txBody>
            <a:bodyPr wrap="square" rtlCol="0">
              <a:spAutoFit/>
            </a:bodyPr>
            <a:lstStyle/>
            <a:p>
              <a:r>
                <a:rPr lang="en-GB" sz="1200" b="1" i="1" dirty="0" smtClean="0">
                  <a:solidFill>
                    <a:srgbClr val="008000"/>
                  </a:solidFill>
                </a:rPr>
                <a:t>-m </a:t>
              </a:r>
              <a:r>
                <a:rPr lang="en-GB" sz="1200" dirty="0" smtClean="0"/>
                <a:t>min. raw </a:t>
              </a:r>
              <a:r>
                <a:rPr lang="en-GB" sz="1200" dirty="0"/>
                <a:t>reads </a:t>
              </a:r>
              <a:r>
                <a:rPr lang="en-GB" sz="1200" dirty="0" smtClean="0"/>
                <a:t>to form a stack (“minimal coverage”)</a:t>
              </a:r>
            </a:p>
            <a:p>
              <a:r>
                <a:rPr lang="en-GB" sz="1200" b="1" i="1" dirty="0" smtClean="0">
                  <a:solidFill>
                    <a:srgbClr val="008000"/>
                  </a:solidFill>
                </a:rPr>
                <a:t>-M</a:t>
              </a:r>
              <a:r>
                <a:rPr lang="en-GB" sz="1200" dirty="0"/>
                <a:t> </a:t>
              </a:r>
              <a:r>
                <a:rPr lang="en-GB" sz="1200" dirty="0" smtClean="0"/>
                <a:t>mismatches between stacks when processing an individual</a:t>
              </a:r>
            </a:p>
          </p:txBody>
        </p:sp>
        <p:sp>
          <p:nvSpPr>
            <p:cNvPr id="14" name="Rectangle 13"/>
            <p:cNvSpPr/>
            <p:nvPr/>
          </p:nvSpPr>
          <p:spPr>
            <a:xfrm>
              <a:off x="5253407" y="5870906"/>
              <a:ext cx="3666715" cy="461665"/>
            </a:xfrm>
            <a:prstGeom prst="rect">
              <a:avLst/>
            </a:prstGeom>
          </p:spPr>
          <p:txBody>
            <a:bodyPr wrap="square">
              <a:spAutoFit/>
            </a:bodyPr>
            <a:lstStyle/>
            <a:p>
              <a:r>
                <a:rPr lang="en-GB" sz="1200" b="1" i="1" dirty="0">
                  <a:solidFill>
                    <a:srgbClr val="008000"/>
                  </a:solidFill>
                </a:rPr>
                <a:t>-</a:t>
              </a:r>
              <a:r>
                <a:rPr lang="en-GB" sz="1200" b="1" i="1" dirty="0" err="1" smtClean="0">
                  <a:solidFill>
                    <a:srgbClr val="008000"/>
                  </a:solidFill>
                </a:rPr>
                <a:t>mxloc</a:t>
              </a:r>
              <a:r>
                <a:rPr lang="en-GB" sz="1200" b="1" i="1" dirty="0" smtClean="0">
                  <a:solidFill>
                    <a:srgbClr val="008000"/>
                  </a:solidFill>
                </a:rPr>
                <a:t> </a:t>
              </a:r>
              <a:r>
                <a:rPr lang="en-GB" sz="1200" dirty="0"/>
                <a:t>maximum stacks allowed per locus </a:t>
              </a:r>
            </a:p>
            <a:p>
              <a:r>
                <a:rPr lang="en-GB" sz="1200" b="1" i="1" dirty="0">
                  <a:solidFill>
                    <a:srgbClr val="008000"/>
                  </a:solidFill>
                </a:rPr>
                <a:t>-n </a:t>
              </a:r>
              <a:r>
                <a:rPr lang="en-GB" sz="1200" dirty="0"/>
                <a:t>mismatches between loci when building the </a:t>
              </a:r>
              <a:r>
                <a:rPr lang="en-GB" sz="1200" dirty="0" err="1"/>
                <a:t>catalog</a:t>
              </a:r>
              <a:r>
                <a:rPr lang="en-GB" sz="1200" dirty="0"/>
                <a:t>  </a:t>
              </a:r>
              <a:endParaRPr lang="en-US" sz="1200" dirty="0"/>
            </a:p>
          </p:txBody>
        </p:sp>
      </p:grpSp>
      <p:grpSp>
        <p:nvGrpSpPr>
          <p:cNvPr id="64" name="Group 63"/>
          <p:cNvGrpSpPr/>
          <p:nvPr/>
        </p:nvGrpSpPr>
        <p:grpSpPr>
          <a:xfrm>
            <a:off x="2977997" y="950954"/>
            <a:ext cx="3876101" cy="2419590"/>
            <a:chOff x="5190914" y="1131777"/>
            <a:chExt cx="3876101" cy="2419590"/>
          </a:xfrm>
        </p:grpSpPr>
        <p:pic>
          <p:nvPicPr>
            <p:cNvPr id="11" name="Picture 10"/>
            <p:cNvPicPr>
              <a:picLocks noChangeAspect="1"/>
            </p:cNvPicPr>
            <p:nvPr/>
          </p:nvPicPr>
          <p:blipFill rotWithShape="1">
            <a:blip r:embed="rId3"/>
            <a:srcRect l="51452" t="6048" b="57829"/>
            <a:stretch/>
          </p:blipFill>
          <p:spPr>
            <a:xfrm>
              <a:off x="5360716" y="1131777"/>
              <a:ext cx="3706299" cy="2130894"/>
            </a:xfrm>
            <a:prstGeom prst="rect">
              <a:avLst/>
            </a:prstGeom>
          </p:spPr>
        </p:pic>
        <p:sp>
          <p:nvSpPr>
            <p:cNvPr id="45" name="TextBox 44"/>
            <p:cNvSpPr txBox="1"/>
            <p:nvPr/>
          </p:nvSpPr>
          <p:spPr>
            <a:xfrm rot="16200000">
              <a:off x="4422807" y="2042698"/>
              <a:ext cx="1797823" cy="261610"/>
            </a:xfrm>
            <a:prstGeom prst="rect">
              <a:avLst/>
            </a:prstGeom>
            <a:noFill/>
          </p:spPr>
          <p:txBody>
            <a:bodyPr wrap="square" rtlCol="0">
              <a:spAutoFit/>
            </a:bodyPr>
            <a:lstStyle/>
            <a:p>
              <a:pPr algn="ctr"/>
              <a:r>
                <a:rPr lang="en-US" sz="1100" b="1" dirty="0" smtClean="0"/>
                <a:t>Proportion of loci missing </a:t>
              </a:r>
              <a:endParaRPr lang="en-US" sz="1100" b="1" dirty="0"/>
            </a:p>
          </p:txBody>
        </p:sp>
        <p:grpSp>
          <p:nvGrpSpPr>
            <p:cNvPr id="48" name="Group 47"/>
            <p:cNvGrpSpPr/>
            <p:nvPr/>
          </p:nvGrpSpPr>
          <p:grpSpPr>
            <a:xfrm>
              <a:off x="5636026" y="3153965"/>
              <a:ext cx="3365533" cy="397402"/>
              <a:chOff x="1943170" y="5446619"/>
              <a:chExt cx="3365533" cy="397402"/>
            </a:xfrm>
          </p:grpSpPr>
          <p:sp>
            <p:nvSpPr>
              <p:cNvPr id="49" name="TextBox 48"/>
              <p:cNvSpPr txBox="1"/>
              <p:nvPr/>
            </p:nvSpPr>
            <p:spPr>
              <a:xfrm>
                <a:off x="1943170" y="547468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2-10</a:t>
                </a:r>
              </a:p>
              <a:p>
                <a:pPr algn="ctr"/>
                <a:r>
                  <a:rPr lang="en-US" sz="900" i="1" dirty="0">
                    <a:solidFill>
                      <a:schemeClr val="tx1">
                        <a:lumMod val="75000"/>
                        <a:lumOff val="25000"/>
                      </a:schemeClr>
                    </a:solidFill>
                  </a:rPr>
                  <a:t>M</a:t>
                </a:r>
              </a:p>
            </p:txBody>
          </p:sp>
          <p:sp>
            <p:nvSpPr>
              <p:cNvPr id="50" name="TextBox 49"/>
              <p:cNvSpPr txBox="1"/>
              <p:nvPr/>
            </p:nvSpPr>
            <p:spPr>
              <a:xfrm>
                <a:off x="2967708" y="547468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2-15</a:t>
                </a:r>
              </a:p>
              <a:p>
                <a:pPr algn="ctr"/>
                <a:r>
                  <a:rPr lang="en-US" sz="900" i="1" dirty="0" smtClean="0">
                    <a:solidFill>
                      <a:schemeClr val="tx1">
                        <a:lumMod val="75000"/>
                        <a:lumOff val="25000"/>
                      </a:schemeClr>
                    </a:solidFill>
                  </a:rPr>
                  <a:t>m</a:t>
                </a:r>
                <a:endParaRPr lang="en-US" sz="900" i="1" dirty="0">
                  <a:solidFill>
                    <a:schemeClr val="tx1">
                      <a:lumMod val="75000"/>
                      <a:lumOff val="25000"/>
                    </a:schemeClr>
                  </a:solidFill>
                </a:endParaRPr>
              </a:p>
            </p:txBody>
          </p:sp>
          <p:sp>
            <p:nvSpPr>
              <p:cNvPr id="51" name="TextBox 50"/>
              <p:cNvSpPr txBox="1"/>
              <p:nvPr/>
            </p:nvSpPr>
            <p:spPr>
              <a:xfrm>
                <a:off x="3763339" y="544661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2-6</a:t>
                </a:r>
              </a:p>
              <a:p>
                <a:pPr algn="ctr"/>
                <a:r>
                  <a:rPr lang="en-US" sz="900" i="1" dirty="0" err="1" smtClean="0">
                    <a:solidFill>
                      <a:schemeClr val="tx1">
                        <a:lumMod val="75000"/>
                        <a:lumOff val="25000"/>
                      </a:schemeClr>
                    </a:solidFill>
                  </a:rPr>
                  <a:t>mxloc</a:t>
                </a:r>
                <a:endParaRPr lang="en-US" sz="900" i="1" dirty="0">
                  <a:solidFill>
                    <a:schemeClr val="tx1">
                      <a:lumMod val="75000"/>
                      <a:lumOff val="25000"/>
                    </a:schemeClr>
                  </a:solidFill>
                </a:endParaRPr>
              </a:p>
            </p:txBody>
          </p:sp>
          <p:sp>
            <p:nvSpPr>
              <p:cNvPr id="52" name="TextBox 51"/>
              <p:cNvSpPr txBox="1"/>
              <p:nvPr/>
            </p:nvSpPr>
            <p:spPr>
              <a:xfrm>
                <a:off x="4283565" y="547468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0-5</a:t>
                </a:r>
              </a:p>
              <a:p>
                <a:pPr algn="ctr"/>
                <a:r>
                  <a:rPr lang="en-US" sz="900" i="1" dirty="0">
                    <a:solidFill>
                      <a:schemeClr val="tx1">
                        <a:lumMod val="75000"/>
                        <a:lumOff val="25000"/>
                      </a:schemeClr>
                    </a:solidFill>
                  </a:rPr>
                  <a:t>n</a:t>
                </a:r>
              </a:p>
            </p:txBody>
          </p:sp>
        </p:grpSp>
      </p:grpSp>
      <p:grpSp>
        <p:nvGrpSpPr>
          <p:cNvPr id="66" name="Group 65"/>
          <p:cNvGrpSpPr/>
          <p:nvPr/>
        </p:nvGrpSpPr>
        <p:grpSpPr>
          <a:xfrm>
            <a:off x="1129909" y="3595386"/>
            <a:ext cx="3984503" cy="2463828"/>
            <a:chOff x="1129909" y="3595386"/>
            <a:chExt cx="3984503" cy="2463828"/>
          </a:xfrm>
        </p:grpSpPr>
        <p:pic>
          <p:nvPicPr>
            <p:cNvPr id="9" name="Picture 8"/>
            <p:cNvPicPr>
              <a:picLocks noChangeAspect="1"/>
            </p:cNvPicPr>
            <p:nvPr/>
          </p:nvPicPr>
          <p:blipFill rotWithShape="1">
            <a:blip r:embed="rId3"/>
            <a:srcRect t="55051" r="51230" b="8327"/>
            <a:stretch/>
          </p:blipFill>
          <p:spPr>
            <a:xfrm>
              <a:off x="1360654" y="3595386"/>
              <a:ext cx="3723156" cy="2160424"/>
            </a:xfrm>
            <a:prstGeom prst="rect">
              <a:avLst/>
            </a:prstGeom>
          </p:spPr>
        </p:pic>
        <p:sp>
          <p:nvSpPr>
            <p:cNvPr id="46" name="TextBox 45"/>
            <p:cNvSpPr txBox="1"/>
            <p:nvPr/>
          </p:nvSpPr>
          <p:spPr>
            <a:xfrm rot="16200000">
              <a:off x="341613" y="4383682"/>
              <a:ext cx="2007479" cy="430887"/>
            </a:xfrm>
            <a:prstGeom prst="rect">
              <a:avLst/>
            </a:prstGeom>
            <a:noFill/>
          </p:spPr>
          <p:txBody>
            <a:bodyPr wrap="square" rtlCol="0">
              <a:spAutoFit/>
            </a:bodyPr>
            <a:lstStyle/>
            <a:p>
              <a:pPr algn="ctr"/>
              <a:r>
                <a:rPr lang="en-US" sz="1050" b="1" dirty="0" smtClean="0"/>
                <a:t>Proportion of missing loci different within a replicate pair </a:t>
              </a:r>
              <a:endParaRPr lang="en-US" sz="1050" b="1" dirty="0"/>
            </a:p>
          </p:txBody>
        </p:sp>
        <p:grpSp>
          <p:nvGrpSpPr>
            <p:cNvPr id="53" name="Group 52"/>
            <p:cNvGrpSpPr/>
            <p:nvPr/>
          </p:nvGrpSpPr>
          <p:grpSpPr>
            <a:xfrm>
              <a:off x="1748879" y="5661812"/>
              <a:ext cx="3365533" cy="397402"/>
              <a:chOff x="1943170" y="5446619"/>
              <a:chExt cx="3365533" cy="397402"/>
            </a:xfrm>
          </p:grpSpPr>
          <p:sp>
            <p:nvSpPr>
              <p:cNvPr id="54" name="TextBox 53"/>
              <p:cNvSpPr txBox="1"/>
              <p:nvPr/>
            </p:nvSpPr>
            <p:spPr>
              <a:xfrm>
                <a:off x="1943170" y="547468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2-10</a:t>
                </a:r>
              </a:p>
              <a:p>
                <a:pPr algn="ctr"/>
                <a:r>
                  <a:rPr lang="en-US" sz="900" i="1" dirty="0">
                    <a:solidFill>
                      <a:schemeClr val="tx1">
                        <a:lumMod val="75000"/>
                        <a:lumOff val="25000"/>
                      </a:schemeClr>
                    </a:solidFill>
                  </a:rPr>
                  <a:t>M</a:t>
                </a:r>
              </a:p>
            </p:txBody>
          </p:sp>
          <p:sp>
            <p:nvSpPr>
              <p:cNvPr id="55" name="TextBox 54"/>
              <p:cNvSpPr txBox="1"/>
              <p:nvPr/>
            </p:nvSpPr>
            <p:spPr>
              <a:xfrm>
                <a:off x="2967708" y="547468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2-15</a:t>
                </a:r>
              </a:p>
              <a:p>
                <a:pPr algn="ctr"/>
                <a:r>
                  <a:rPr lang="en-US" sz="900" i="1" dirty="0" smtClean="0">
                    <a:solidFill>
                      <a:schemeClr val="tx1">
                        <a:lumMod val="75000"/>
                        <a:lumOff val="25000"/>
                      </a:schemeClr>
                    </a:solidFill>
                  </a:rPr>
                  <a:t>m</a:t>
                </a:r>
                <a:endParaRPr lang="en-US" sz="900" i="1" dirty="0">
                  <a:solidFill>
                    <a:schemeClr val="tx1">
                      <a:lumMod val="75000"/>
                      <a:lumOff val="25000"/>
                    </a:schemeClr>
                  </a:solidFill>
                </a:endParaRPr>
              </a:p>
            </p:txBody>
          </p:sp>
          <p:sp>
            <p:nvSpPr>
              <p:cNvPr id="56" name="TextBox 55"/>
              <p:cNvSpPr txBox="1"/>
              <p:nvPr/>
            </p:nvSpPr>
            <p:spPr>
              <a:xfrm>
                <a:off x="3763339" y="544661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2-6</a:t>
                </a:r>
              </a:p>
              <a:p>
                <a:pPr algn="ctr"/>
                <a:r>
                  <a:rPr lang="en-US" sz="900" i="1" dirty="0" err="1" smtClean="0">
                    <a:solidFill>
                      <a:schemeClr val="tx1">
                        <a:lumMod val="75000"/>
                        <a:lumOff val="25000"/>
                      </a:schemeClr>
                    </a:solidFill>
                  </a:rPr>
                  <a:t>mxloc</a:t>
                </a:r>
                <a:endParaRPr lang="en-US" sz="900" i="1" dirty="0">
                  <a:solidFill>
                    <a:schemeClr val="tx1">
                      <a:lumMod val="75000"/>
                      <a:lumOff val="25000"/>
                    </a:schemeClr>
                  </a:solidFill>
                </a:endParaRPr>
              </a:p>
            </p:txBody>
          </p:sp>
          <p:sp>
            <p:nvSpPr>
              <p:cNvPr id="57" name="TextBox 56"/>
              <p:cNvSpPr txBox="1"/>
              <p:nvPr/>
            </p:nvSpPr>
            <p:spPr>
              <a:xfrm>
                <a:off x="4283565" y="547468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0-5</a:t>
                </a:r>
              </a:p>
              <a:p>
                <a:pPr algn="ctr"/>
                <a:r>
                  <a:rPr lang="en-US" sz="900" i="1" dirty="0">
                    <a:solidFill>
                      <a:schemeClr val="tx1">
                        <a:lumMod val="75000"/>
                        <a:lumOff val="25000"/>
                      </a:schemeClr>
                    </a:solidFill>
                  </a:rPr>
                  <a:t>n</a:t>
                </a:r>
              </a:p>
            </p:txBody>
          </p:sp>
        </p:grpSp>
      </p:grpSp>
      <p:grpSp>
        <p:nvGrpSpPr>
          <p:cNvPr id="63" name="Group 62"/>
          <p:cNvGrpSpPr/>
          <p:nvPr/>
        </p:nvGrpSpPr>
        <p:grpSpPr>
          <a:xfrm>
            <a:off x="5158857" y="3580087"/>
            <a:ext cx="3914275" cy="2451057"/>
            <a:chOff x="5158857" y="3580087"/>
            <a:chExt cx="3914275" cy="2451057"/>
          </a:xfrm>
        </p:grpSpPr>
        <p:pic>
          <p:nvPicPr>
            <p:cNvPr id="10" name="Picture 9"/>
            <p:cNvPicPr>
              <a:picLocks noChangeAspect="1"/>
            </p:cNvPicPr>
            <p:nvPr/>
          </p:nvPicPr>
          <p:blipFill rotWithShape="1">
            <a:blip r:embed="rId3"/>
            <a:srcRect l="49438" t="54973" b="8344"/>
            <a:stretch/>
          </p:blipFill>
          <p:spPr>
            <a:xfrm>
              <a:off x="5213156" y="3580087"/>
              <a:ext cx="3859976" cy="2164032"/>
            </a:xfrm>
            <a:prstGeom prst="rect">
              <a:avLst/>
            </a:prstGeom>
          </p:spPr>
        </p:pic>
        <p:sp>
          <p:nvSpPr>
            <p:cNvPr id="47" name="TextBox 46"/>
            <p:cNvSpPr txBox="1"/>
            <p:nvPr/>
          </p:nvSpPr>
          <p:spPr>
            <a:xfrm rot="16200000">
              <a:off x="4390750" y="4573148"/>
              <a:ext cx="1797823" cy="261610"/>
            </a:xfrm>
            <a:prstGeom prst="rect">
              <a:avLst/>
            </a:prstGeom>
            <a:noFill/>
          </p:spPr>
          <p:txBody>
            <a:bodyPr wrap="square" rtlCol="0">
              <a:spAutoFit/>
            </a:bodyPr>
            <a:lstStyle/>
            <a:p>
              <a:pPr algn="ctr"/>
              <a:r>
                <a:rPr lang="en-US" sz="1100" b="1" dirty="0" smtClean="0"/>
                <a:t>Locus error rate</a:t>
              </a:r>
              <a:endParaRPr lang="en-US" sz="1100" b="1" dirty="0"/>
            </a:p>
          </p:txBody>
        </p:sp>
        <p:grpSp>
          <p:nvGrpSpPr>
            <p:cNvPr id="58" name="Group 57"/>
            <p:cNvGrpSpPr/>
            <p:nvPr/>
          </p:nvGrpSpPr>
          <p:grpSpPr>
            <a:xfrm>
              <a:off x="5636134" y="5633742"/>
              <a:ext cx="3365533" cy="397402"/>
              <a:chOff x="1943170" y="5446619"/>
              <a:chExt cx="3365533" cy="397402"/>
            </a:xfrm>
          </p:grpSpPr>
          <p:sp>
            <p:nvSpPr>
              <p:cNvPr id="59" name="TextBox 58"/>
              <p:cNvSpPr txBox="1"/>
              <p:nvPr/>
            </p:nvSpPr>
            <p:spPr>
              <a:xfrm>
                <a:off x="1943170" y="547468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2-10</a:t>
                </a:r>
              </a:p>
              <a:p>
                <a:pPr algn="ctr"/>
                <a:r>
                  <a:rPr lang="en-US" sz="900" i="1" dirty="0">
                    <a:solidFill>
                      <a:schemeClr val="tx1">
                        <a:lumMod val="75000"/>
                        <a:lumOff val="25000"/>
                      </a:schemeClr>
                    </a:solidFill>
                  </a:rPr>
                  <a:t>M</a:t>
                </a:r>
              </a:p>
            </p:txBody>
          </p:sp>
          <p:sp>
            <p:nvSpPr>
              <p:cNvPr id="60" name="TextBox 59"/>
              <p:cNvSpPr txBox="1"/>
              <p:nvPr/>
            </p:nvSpPr>
            <p:spPr>
              <a:xfrm>
                <a:off x="2967708" y="547468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2-15</a:t>
                </a:r>
              </a:p>
              <a:p>
                <a:pPr algn="ctr"/>
                <a:r>
                  <a:rPr lang="en-US" sz="900" i="1" dirty="0" smtClean="0">
                    <a:solidFill>
                      <a:schemeClr val="tx1">
                        <a:lumMod val="75000"/>
                        <a:lumOff val="25000"/>
                      </a:schemeClr>
                    </a:solidFill>
                  </a:rPr>
                  <a:t>m</a:t>
                </a:r>
                <a:endParaRPr lang="en-US" sz="900" i="1" dirty="0">
                  <a:solidFill>
                    <a:schemeClr val="tx1">
                      <a:lumMod val="75000"/>
                      <a:lumOff val="25000"/>
                    </a:schemeClr>
                  </a:solidFill>
                </a:endParaRPr>
              </a:p>
            </p:txBody>
          </p:sp>
          <p:sp>
            <p:nvSpPr>
              <p:cNvPr id="61" name="TextBox 60"/>
              <p:cNvSpPr txBox="1"/>
              <p:nvPr/>
            </p:nvSpPr>
            <p:spPr>
              <a:xfrm>
                <a:off x="3763339" y="544661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2-6</a:t>
                </a:r>
              </a:p>
              <a:p>
                <a:pPr algn="ctr"/>
                <a:r>
                  <a:rPr lang="en-US" sz="900" i="1" dirty="0" err="1" smtClean="0">
                    <a:solidFill>
                      <a:schemeClr val="tx1">
                        <a:lumMod val="75000"/>
                        <a:lumOff val="25000"/>
                      </a:schemeClr>
                    </a:solidFill>
                  </a:rPr>
                  <a:t>mxloc</a:t>
                </a:r>
                <a:endParaRPr lang="en-US" sz="900" i="1" dirty="0">
                  <a:solidFill>
                    <a:schemeClr val="tx1">
                      <a:lumMod val="75000"/>
                      <a:lumOff val="25000"/>
                    </a:schemeClr>
                  </a:solidFill>
                </a:endParaRPr>
              </a:p>
            </p:txBody>
          </p:sp>
          <p:sp>
            <p:nvSpPr>
              <p:cNvPr id="62" name="TextBox 61"/>
              <p:cNvSpPr txBox="1"/>
              <p:nvPr/>
            </p:nvSpPr>
            <p:spPr>
              <a:xfrm>
                <a:off x="4283565" y="5474689"/>
                <a:ext cx="1025138" cy="369332"/>
              </a:xfrm>
              <a:prstGeom prst="rect">
                <a:avLst/>
              </a:prstGeom>
              <a:noFill/>
            </p:spPr>
            <p:txBody>
              <a:bodyPr wrap="square" rtlCol="0">
                <a:spAutoFit/>
              </a:bodyPr>
              <a:lstStyle/>
              <a:p>
                <a:pPr algn="ctr"/>
                <a:r>
                  <a:rPr lang="en-US" sz="900" dirty="0" smtClean="0">
                    <a:solidFill>
                      <a:schemeClr val="tx1">
                        <a:lumMod val="75000"/>
                        <a:lumOff val="25000"/>
                      </a:schemeClr>
                    </a:solidFill>
                  </a:rPr>
                  <a:t>0-5</a:t>
                </a:r>
              </a:p>
              <a:p>
                <a:pPr algn="ctr"/>
                <a:r>
                  <a:rPr lang="en-US" sz="900" i="1" dirty="0">
                    <a:solidFill>
                      <a:schemeClr val="tx1">
                        <a:lumMod val="75000"/>
                        <a:lumOff val="25000"/>
                      </a:schemeClr>
                    </a:solidFill>
                  </a:rPr>
                  <a:t>n</a:t>
                </a:r>
              </a:p>
            </p:txBody>
          </p:sp>
        </p:grpSp>
      </p:grpSp>
      <p:sp>
        <p:nvSpPr>
          <p:cNvPr id="67" name="TextBox 66"/>
          <p:cNvSpPr txBox="1"/>
          <p:nvPr/>
        </p:nvSpPr>
        <p:spPr>
          <a:xfrm>
            <a:off x="638656" y="2273791"/>
            <a:ext cx="8290416" cy="2554546"/>
          </a:xfrm>
          <a:prstGeom prst="rect">
            <a:avLst/>
          </a:prstGeom>
          <a:solidFill>
            <a:srgbClr val="FFFFFF"/>
          </a:solidFill>
          <a:ln w="19050" cmpd="sng">
            <a:solidFill>
              <a:srgbClr val="008000"/>
            </a:solidFill>
          </a:ln>
          <a:effectLst>
            <a:outerShdw blurRad="63500" sx="102000" sy="102000" algn="ctr" rotWithShape="0">
              <a:prstClr val="black">
                <a:alpha val="40000"/>
              </a:prstClr>
            </a:outerShdw>
          </a:effectLst>
        </p:spPr>
        <p:txBody>
          <a:bodyPr wrap="square" rtlCol="0">
            <a:spAutoFit/>
          </a:bodyPr>
          <a:lstStyle/>
          <a:p>
            <a:pPr marL="544513" indent="-342900" defTabSz="1333500">
              <a:buFont typeface="Arial"/>
              <a:buChar char="•"/>
              <a:tabLst>
                <a:tab pos="547688" algn="l"/>
                <a:tab pos="801688" algn="l"/>
                <a:tab pos="1790700" algn="l"/>
              </a:tabLst>
            </a:pPr>
            <a:endParaRPr lang="en-US" sz="800" b="1" dirty="0" smtClean="0">
              <a:solidFill>
                <a:schemeClr val="tx2">
                  <a:lumMod val="75000"/>
                </a:schemeClr>
              </a:solidFill>
            </a:endParaRPr>
          </a:p>
          <a:p>
            <a:pPr marL="544513" indent="-342900" defTabSz="1333500">
              <a:buFont typeface="Arial"/>
              <a:buChar char="•"/>
              <a:tabLst>
                <a:tab pos="449263" algn="l"/>
                <a:tab pos="801688" algn="l"/>
                <a:tab pos="1790700" algn="l"/>
              </a:tabLst>
            </a:pPr>
            <a:r>
              <a:rPr lang="en-US" sz="2400" b="1" dirty="0" smtClean="0">
                <a:solidFill>
                  <a:schemeClr val="tx2">
                    <a:lumMod val="75000"/>
                  </a:schemeClr>
                </a:solidFill>
              </a:rPr>
              <a:t>RADseq produces missing loci that are randomly distributed and little affected by assembly parameters</a:t>
            </a:r>
          </a:p>
          <a:p>
            <a:pPr marL="544513" indent="-342900" defTabSz="1333500">
              <a:buFont typeface="Arial"/>
              <a:buChar char="•"/>
              <a:tabLst>
                <a:tab pos="449263" algn="l"/>
                <a:tab pos="801688" algn="l"/>
                <a:tab pos="1790700" algn="l"/>
              </a:tabLst>
            </a:pPr>
            <a:endParaRPr lang="en-US" sz="2400" b="1" dirty="0" smtClean="0">
              <a:solidFill>
                <a:schemeClr val="tx2">
                  <a:lumMod val="75000"/>
                </a:schemeClr>
              </a:solidFill>
            </a:endParaRPr>
          </a:p>
          <a:p>
            <a:pPr marL="544513" indent="-342900" defTabSz="1333500">
              <a:buFont typeface="Arial"/>
              <a:buChar char="•"/>
              <a:tabLst>
                <a:tab pos="449263" algn="l"/>
                <a:tab pos="801688" algn="l"/>
                <a:tab pos="1790700" algn="l"/>
              </a:tabLst>
            </a:pPr>
            <a:r>
              <a:rPr lang="en-US" sz="2400" b="1" dirty="0" smtClean="0">
                <a:solidFill>
                  <a:schemeClr val="tx2">
                    <a:lumMod val="75000"/>
                  </a:schemeClr>
                </a:solidFill>
              </a:rPr>
              <a:t>Missing loci could be handled as missing data, but erroneous alleles and SNPs have negative consequences on biological inferences</a:t>
            </a:r>
          </a:p>
          <a:p>
            <a:pPr marL="719138" indent="-342900" defTabSz="1333500">
              <a:buFont typeface="Arial"/>
              <a:buChar char="•"/>
              <a:tabLst>
                <a:tab pos="722313" algn="l"/>
                <a:tab pos="801688" algn="l"/>
                <a:tab pos="1790700" algn="l"/>
              </a:tabLst>
            </a:pPr>
            <a:endParaRPr lang="en-US" sz="800" b="1" dirty="0" smtClean="0">
              <a:solidFill>
                <a:schemeClr val="tx2">
                  <a:lumMod val="75000"/>
                </a:schemeClr>
              </a:solidFill>
            </a:endParaRPr>
          </a:p>
        </p:txBody>
      </p:sp>
    </p:spTree>
    <p:extLst>
      <p:ext uri="{BB962C8B-B14F-4D97-AF65-F5344CB8AC3E}">
        <p14:creationId xmlns:p14="http://schemas.microsoft.com/office/powerpoint/2010/main" val="2360659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93791" y="158607"/>
            <a:ext cx="7426331" cy="1300356"/>
          </a:xfrm>
          <a:prstGeom prst="rect">
            <a:avLst/>
          </a:prstGeom>
          <a:noFill/>
          <a:ln>
            <a:noFill/>
          </a:ln>
        </p:spPr>
        <p:txBody>
          <a:bodyPr wrap="square" rtlCol="0">
            <a:spAutoFit/>
          </a:bodyPr>
          <a:lstStyle/>
          <a:p>
            <a:pPr algn="ctr"/>
            <a:r>
              <a:rPr lang="en-US" sz="2800" b="1" dirty="0" smtClean="0">
                <a:solidFill>
                  <a:srgbClr val="008000"/>
                </a:solidFill>
              </a:rPr>
              <a:t>Results</a:t>
            </a:r>
          </a:p>
          <a:p>
            <a:pPr algn="ctr"/>
            <a:r>
              <a:rPr lang="en-US" sz="1050" b="1" dirty="0" smtClean="0">
                <a:solidFill>
                  <a:srgbClr val="008000"/>
                </a:solidFill>
              </a:rPr>
              <a:t> </a:t>
            </a:r>
          </a:p>
          <a:p>
            <a:endParaRPr lang="en-US" sz="2000" b="1" dirty="0">
              <a:solidFill>
                <a:schemeClr val="tx2">
                  <a:lumMod val="75000"/>
                </a:schemeClr>
              </a:solidFill>
            </a:endParaRPr>
          </a:p>
          <a:p>
            <a:r>
              <a:rPr lang="en-US" sz="2000" b="1" dirty="0" smtClean="0">
                <a:solidFill>
                  <a:schemeClr val="tx2">
                    <a:lumMod val="75000"/>
                  </a:schemeClr>
                </a:solidFill>
              </a:rPr>
              <a:t>“Best” parameter values </a:t>
            </a:r>
            <a:endParaRPr lang="en-US" sz="2000" b="1" dirty="0">
              <a:solidFill>
                <a:schemeClr val="tx2">
                  <a:lumMod val="75000"/>
                </a:schemeClr>
              </a:solidFill>
            </a:endParaRPr>
          </a:p>
        </p:txBody>
      </p:sp>
      <p:sp>
        <p:nvSpPr>
          <p:cNvPr id="2" name="Rectangle 1"/>
          <p:cNvSpPr/>
          <p:nvPr/>
        </p:nvSpPr>
        <p:spPr>
          <a:xfrm>
            <a:off x="1658084" y="1691490"/>
            <a:ext cx="6278431" cy="2862322"/>
          </a:xfrm>
          <a:prstGeom prst="rect">
            <a:avLst/>
          </a:prstGeom>
        </p:spPr>
        <p:txBody>
          <a:bodyPr wrap="square">
            <a:spAutoFit/>
          </a:bodyPr>
          <a:lstStyle/>
          <a:p>
            <a:r>
              <a:rPr lang="en-GB" sz="2000" dirty="0" smtClean="0"/>
              <a:t>Highest number loci &amp; SNP</a:t>
            </a:r>
          </a:p>
          <a:p>
            <a:r>
              <a:rPr lang="en-GB" sz="2000" dirty="0"/>
              <a:t>L</a:t>
            </a:r>
            <a:r>
              <a:rPr lang="en-GB" sz="2000" dirty="0" smtClean="0"/>
              <a:t>owest allele &amp; SNP error rate</a:t>
            </a:r>
          </a:p>
          <a:p>
            <a:endParaRPr lang="en-GB" sz="2000" i="1" dirty="0" smtClean="0"/>
          </a:p>
          <a:p>
            <a:r>
              <a:rPr lang="en-GB" sz="2000" i="1" dirty="0" smtClean="0"/>
              <a:t>m= 3, M</a:t>
            </a:r>
            <a:r>
              <a:rPr lang="en-GB" sz="2000" dirty="0"/>
              <a:t>=2, </a:t>
            </a:r>
            <a:r>
              <a:rPr lang="en-GB" sz="2000" i="1" dirty="0"/>
              <a:t>N</a:t>
            </a:r>
            <a:r>
              <a:rPr lang="en-GB" sz="2000" dirty="0"/>
              <a:t>=4, </a:t>
            </a:r>
            <a:r>
              <a:rPr lang="en-GB" sz="2000" i="1" dirty="0"/>
              <a:t>n</a:t>
            </a:r>
            <a:r>
              <a:rPr lang="en-GB" sz="2000" dirty="0"/>
              <a:t>=3, </a:t>
            </a:r>
            <a:r>
              <a:rPr lang="en-GB" sz="2000" i="1" dirty="0" err="1"/>
              <a:t>max_locus_stacks</a:t>
            </a:r>
            <a:r>
              <a:rPr lang="en-GB" sz="2000" dirty="0"/>
              <a:t>=3 </a:t>
            </a:r>
            <a:r>
              <a:rPr lang="en-GB" sz="2000" dirty="0" smtClean="0"/>
              <a:t>and a </a:t>
            </a:r>
            <a:r>
              <a:rPr lang="en-GB" sz="2000" dirty="0"/>
              <a:t>SNP calling model with an upper bound of </a:t>
            </a:r>
            <a:r>
              <a:rPr lang="en-GB" sz="2000" dirty="0" smtClean="0"/>
              <a:t>0.05</a:t>
            </a:r>
          </a:p>
          <a:p>
            <a:pPr marL="285750" indent="-285750">
              <a:buFont typeface="Arial"/>
              <a:buChar char="•"/>
            </a:pPr>
            <a:endParaRPr lang="en-GB" sz="2000" dirty="0" smtClean="0"/>
          </a:p>
          <a:p>
            <a:pPr marL="285750" indent="-285750">
              <a:buFont typeface="Arial"/>
              <a:buChar char="•"/>
            </a:pPr>
            <a:endParaRPr lang="en-GB" sz="2000" dirty="0" smtClean="0"/>
          </a:p>
          <a:p>
            <a:r>
              <a:rPr lang="en-GB" sz="2000" dirty="0" smtClean="0"/>
              <a:t>Specific for this data set</a:t>
            </a:r>
          </a:p>
          <a:p>
            <a:endParaRPr lang="en-US" sz="2000" i="1" dirty="0"/>
          </a:p>
        </p:txBody>
      </p:sp>
      <p:sp>
        <p:nvSpPr>
          <p:cNvPr id="8" name="TextBox 7"/>
          <p:cNvSpPr txBox="1"/>
          <p:nvPr/>
        </p:nvSpPr>
        <p:spPr>
          <a:xfrm>
            <a:off x="1493791" y="5158714"/>
            <a:ext cx="7426331" cy="684803"/>
          </a:xfrm>
          <a:prstGeom prst="rect">
            <a:avLst/>
          </a:prstGeom>
          <a:noFill/>
          <a:ln>
            <a:noFill/>
          </a:ln>
        </p:spPr>
        <p:txBody>
          <a:bodyPr wrap="square" rtlCol="0">
            <a:spAutoFit/>
          </a:bodyPr>
          <a:lstStyle/>
          <a:p>
            <a:pPr algn="ctr"/>
            <a:r>
              <a:rPr lang="en-US" sz="2800" b="1" dirty="0" smtClean="0">
                <a:solidFill>
                  <a:srgbClr val="008000"/>
                </a:solidFill>
              </a:rPr>
              <a:t>Does it matter?</a:t>
            </a:r>
          </a:p>
          <a:p>
            <a:pPr algn="ctr"/>
            <a:r>
              <a:rPr lang="en-US" sz="1050" b="1" dirty="0" smtClean="0">
                <a:solidFill>
                  <a:srgbClr val="008000"/>
                </a:solidFill>
              </a:rPr>
              <a:t> </a:t>
            </a:r>
          </a:p>
        </p:txBody>
      </p:sp>
    </p:spTree>
    <p:extLst>
      <p:ext uri="{BB962C8B-B14F-4D97-AF65-F5344CB8AC3E}">
        <p14:creationId xmlns:p14="http://schemas.microsoft.com/office/powerpoint/2010/main" val="256526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0373" y="329028"/>
            <a:ext cx="7426331" cy="954107"/>
          </a:xfrm>
          <a:prstGeom prst="rect">
            <a:avLst/>
          </a:prstGeom>
          <a:noFill/>
          <a:ln>
            <a:noFill/>
          </a:ln>
        </p:spPr>
        <p:txBody>
          <a:bodyPr wrap="square" rtlCol="0">
            <a:spAutoFit/>
          </a:bodyPr>
          <a:lstStyle/>
          <a:p>
            <a:pPr algn="ctr"/>
            <a:r>
              <a:rPr lang="en-US" sz="2800" b="1" dirty="0" smtClean="0">
                <a:solidFill>
                  <a:srgbClr val="008000"/>
                </a:solidFill>
              </a:rPr>
              <a:t>Effect on output information content and on detection of genetic structuring</a:t>
            </a:r>
          </a:p>
        </p:txBody>
      </p:sp>
      <p:sp>
        <p:nvSpPr>
          <p:cNvPr id="4" name="Rectangle 3"/>
          <p:cNvSpPr/>
          <p:nvPr/>
        </p:nvSpPr>
        <p:spPr>
          <a:xfrm>
            <a:off x="1596453" y="1797592"/>
            <a:ext cx="7104458" cy="2000548"/>
          </a:xfrm>
          <a:prstGeom prst="rect">
            <a:avLst/>
          </a:prstGeom>
        </p:spPr>
        <p:txBody>
          <a:bodyPr wrap="square">
            <a:spAutoFit/>
          </a:bodyPr>
          <a:lstStyle/>
          <a:p>
            <a:r>
              <a:rPr lang="en-GB" sz="2400" b="1" dirty="0" smtClean="0">
                <a:solidFill>
                  <a:schemeClr val="tx2">
                    <a:lumMod val="75000"/>
                  </a:schemeClr>
                </a:solidFill>
              </a:rPr>
              <a:t>Profiles</a:t>
            </a:r>
          </a:p>
          <a:p>
            <a:endParaRPr lang="en-GB" sz="2000" dirty="0" smtClean="0"/>
          </a:p>
          <a:p>
            <a:pPr marL="285750" indent="-285750">
              <a:buFont typeface="Arial"/>
              <a:buChar char="•"/>
            </a:pPr>
            <a:r>
              <a:rPr lang="en-GB" sz="2000" b="1" dirty="0" smtClean="0"/>
              <a:t>default</a:t>
            </a:r>
            <a:r>
              <a:rPr lang="en-GB" sz="2000" dirty="0" smtClean="0"/>
              <a:t> </a:t>
            </a:r>
          </a:p>
          <a:p>
            <a:pPr marL="285750" indent="-285750">
              <a:buFont typeface="Arial"/>
              <a:buChar char="•"/>
            </a:pPr>
            <a:r>
              <a:rPr lang="en-GB" sz="2000" b="1" dirty="0" smtClean="0"/>
              <a:t>optimal</a:t>
            </a:r>
            <a:r>
              <a:rPr lang="en-GB" sz="2000" dirty="0"/>
              <a:t> (best from replicates </a:t>
            </a:r>
            <a:r>
              <a:rPr lang="en-GB" sz="2000" dirty="0" smtClean="0"/>
              <a:t>analysis and </a:t>
            </a:r>
            <a:r>
              <a:rPr lang="en-GB" sz="2000" i="1" dirty="0" smtClean="0"/>
              <a:t>m</a:t>
            </a:r>
            <a:r>
              <a:rPr lang="en-GB" sz="2000" dirty="0" smtClean="0"/>
              <a:t>=3)</a:t>
            </a:r>
          </a:p>
          <a:p>
            <a:pPr marL="285750" indent="-285750">
              <a:buFont typeface="Arial"/>
              <a:buChar char="•"/>
            </a:pPr>
            <a:r>
              <a:rPr lang="en-GB" sz="2000" b="1" dirty="0" smtClean="0"/>
              <a:t>near optimal</a:t>
            </a:r>
            <a:r>
              <a:rPr lang="en-GB" sz="2000" dirty="0" smtClean="0"/>
              <a:t> </a:t>
            </a:r>
            <a:r>
              <a:rPr lang="en-GB" sz="2000" dirty="0"/>
              <a:t>(best from replicates analysis </a:t>
            </a:r>
            <a:r>
              <a:rPr lang="en-GB" sz="2000" dirty="0" smtClean="0"/>
              <a:t>and </a:t>
            </a:r>
            <a:r>
              <a:rPr lang="en-GB" sz="2000" i="1" dirty="0" smtClean="0"/>
              <a:t>m</a:t>
            </a:r>
            <a:r>
              <a:rPr lang="en-GB" sz="2000" dirty="0"/>
              <a:t>=4 </a:t>
            </a:r>
            <a:r>
              <a:rPr lang="en-GB" sz="2000" dirty="0" smtClean="0"/>
              <a:t>) </a:t>
            </a:r>
          </a:p>
          <a:p>
            <a:pPr marL="285750" indent="-285750">
              <a:buFont typeface="Arial"/>
              <a:buChar char="•"/>
            </a:pPr>
            <a:r>
              <a:rPr lang="en-GB" sz="2000" b="1" dirty="0" smtClean="0"/>
              <a:t>high coverage</a:t>
            </a:r>
            <a:r>
              <a:rPr lang="en-GB" sz="2000" dirty="0"/>
              <a:t> (best from replicates analysis </a:t>
            </a:r>
            <a:r>
              <a:rPr lang="en-GB" sz="2000" dirty="0" smtClean="0"/>
              <a:t>and </a:t>
            </a:r>
            <a:r>
              <a:rPr lang="en-GB" sz="2000" i="1" dirty="0" smtClean="0"/>
              <a:t>m=</a:t>
            </a:r>
            <a:r>
              <a:rPr lang="en-GB" sz="2000" dirty="0" smtClean="0"/>
              <a:t>10)</a:t>
            </a:r>
            <a:endParaRPr lang="en-GB" sz="2000" dirty="0"/>
          </a:p>
        </p:txBody>
      </p:sp>
      <p:sp>
        <p:nvSpPr>
          <p:cNvPr id="5" name="Rectangle 4"/>
          <p:cNvSpPr/>
          <p:nvPr/>
        </p:nvSpPr>
        <p:spPr>
          <a:xfrm>
            <a:off x="1596453" y="4247373"/>
            <a:ext cx="4581399" cy="1692771"/>
          </a:xfrm>
          <a:prstGeom prst="rect">
            <a:avLst/>
          </a:prstGeom>
        </p:spPr>
        <p:txBody>
          <a:bodyPr wrap="square">
            <a:spAutoFit/>
          </a:bodyPr>
          <a:lstStyle/>
          <a:p>
            <a:r>
              <a:rPr lang="en-GB" sz="2400" b="1" dirty="0" smtClean="0">
                <a:solidFill>
                  <a:schemeClr val="tx2">
                    <a:lumMod val="75000"/>
                  </a:schemeClr>
                </a:solidFill>
              </a:rPr>
              <a:t>Samples</a:t>
            </a:r>
          </a:p>
          <a:p>
            <a:endParaRPr lang="en-GB" sz="2000" dirty="0" smtClean="0"/>
          </a:p>
          <a:p>
            <a:pPr marL="285750" indent="-285750">
              <a:buFont typeface="Arial"/>
              <a:buChar char="•"/>
            </a:pPr>
            <a:r>
              <a:rPr lang="en-GB" sz="2000" i="1" dirty="0"/>
              <a:t>B. </a:t>
            </a:r>
            <a:r>
              <a:rPr lang="en-GB" sz="2000" i="1" dirty="0" err="1" smtClean="0"/>
              <a:t>alpina</a:t>
            </a:r>
            <a:r>
              <a:rPr lang="en-GB" sz="2000" i="1" dirty="0" smtClean="0"/>
              <a:t> </a:t>
            </a:r>
            <a:r>
              <a:rPr lang="en-GB" sz="2000" dirty="0" smtClean="0"/>
              <a:t>populations (75)</a:t>
            </a:r>
          </a:p>
          <a:p>
            <a:pPr marL="285750" indent="-285750">
              <a:buFont typeface="Arial"/>
              <a:buChar char="•"/>
            </a:pPr>
            <a:r>
              <a:rPr lang="en-GB" sz="2000" dirty="0" smtClean="0"/>
              <a:t>Closest </a:t>
            </a:r>
            <a:r>
              <a:rPr lang="en-GB" sz="2000" dirty="0"/>
              <a:t>outgroup (</a:t>
            </a:r>
            <a:r>
              <a:rPr lang="en-GB" sz="2000" i="1" dirty="0"/>
              <a:t>B. </a:t>
            </a:r>
            <a:r>
              <a:rPr lang="en-GB" sz="2000" i="1" dirty="0" err="1"/>
              <a:t>trifolia</a:t>
            </a:r>
            <a:r>
              <a:rPr lang="en-GB" sz="2000" dirty="0"/>
              <a:t>) </a:t>
            </a:r>
            <a:r>
              <a:rPr lang="en-GB" sz="2000" dirty="0" smtClean="0"/>
              <a:t> (3)</a:t>
            </a:r>
          </a:p>
          <a:p>
            <a:pPr marL="285750" indent="-285750">
              <a:buFont typeface="Arial"/>
              <a:buChar char="•"/>
            </a:pPr>
            <a:r>
              <a:rPr lang="en-GB" sz="2000" dirty="0"/>
              <a:t>R</a:t>
            </a:r>
            <a:r>
              <a:rPr lang="en-GB" sz="2000" dirty="0" smtClean="0"/>
              <a:t>eplicate pairs (10)</a:t>
            </a:r>
          </a:p>
        </p:txBody>
      </p:sp>
    </p:spTree>
    <p:extLst>
      <p:ext uri="{BB962C8B-B14F-4D97-AF65-F5344CB8AC3E}">
        <p14:creationId xmlns:p14="http://schemas.microsoft.com/office/powerpoint/2010/main" val="3316565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6340" y="861967"/>
            <a:ext cx="7426331" cy="461665"/>
          </a:xfrm>
          <a:prstGeom prst="rect">
            <a:avLst/>
          </a:prstGeom>
          <a:noFill/>
          <a:ln>
            <a:noFill/>
          </a:ln>
        </p:spPr>
        <p:txBody>
          <a:bodyPr wrap="square" rtlCol="0">
            <a:spAutoFit/>
          </a:bodyPr>
          <a:lstStyle/>
          <a:p>
            <a:r>
              <a:rPr lang="en-US" sz="2400" b="1" dirty="0" smtClean="0">
                <a:solidFill>
                  <a:srgbClr val="17375E"/>
                </a:solidFill>
              </a:rPr>
              <a:t>Information content</a:t>
            </a:r>
            <a:endParaRPr lang="en-US" sz="2400" b="1" dirty="0">
              <a:solidFill>
                <a:srgbClr val="17375E"/>
              </a:solidFill>
            </a:endParaRPr>
          </a:p>
        </p:txBody>
      </p:sp>
      <p:sp>
        <p:nvSpPr>
          <p:cNvPr id="6" name="TextBox 5"/>
          <p:cNvSpPr txBox="1"/>
          <p:nvPr/>
        </p:nvSpPr>
        <p:spPr>
          <a:xfrm>
            <a:off x="1186340" y="4072584"/>
            <a:ext cx="7426331" cy="461665"/>
          </a:xfrm>
          <a:prstGeom prst="rect">
            <a:avLst/>
          </a:prstGeom>
          <a:noFill/>
          <a:ln>
            <a:noFill/>
          </a:ln>
        </p:spPr>
        <p:txBody>
          <a:bodyPr wrap="square" rtlCol="0">
            <a:spAutoFit/>
          </a:bodyPr>
          <a:lstStyle/>
          <a:p>
            <a:r>
              <a:rPr lang="en-US" sz="2400" b="1" dirty="0" smtClean="0">
                <a:solidFill>
                  <a:srgbClr val="17375E"/>
                </a:solidFill>
              </a:rPr>
              <a:t>Error rates</a:t>
            </a:r>
            <a:endParaRPr lang="en-US" sz="2400" b="1" dirty="0">
              <a:solidFill>
                <a:srgbClr val="17375E"/>
              </a:solidFill>
            </a:endParaRPr>
          </a:p>
        </p:txBody>
      </p:sp>
      <p:pic>
        <p:nvPicPr>
          <p:cNvPr id="9" name="Picture 8"/>
          <p:cNvPicPr>
            <a:picLocks noChangeAspect="1"/>
          </p:cNvPicPr>
          <p:nvPr/>
        </p:nvPicPr>
        <p:blipFill>
          <a:blip r:embed="rId3"/>
          <a:stretch>
            <a:fillRect/>
          </a:stretch>
        </p:blipFill>
        <p:spPr>
          <a:xfrm>
            <a:off x="1169631" y="1510075"/>
            <a:ext cx="7717074" cy="1522471"/>
          </a:xfrm>
          <a:prstGeom prst="rect">
            <a:avLst/>
          </a:prstGeom>
        </p:spPr>
      </p:pic>
      <p:pic>
        <p:nvPicPr>
          <p:cNvPr id="10" name="Picture 9"/>
          <p:cNvPicPr>
            <a:picLocks noChangeAspect="1"/>
          </p:cNvPicPr>
          <p:nvPr/>
        </p:nvPicPr>
        <p:blipFill>
          <a:blip r:embed="rId4"/>
          <a:stretch>
            <a:fillRect/>
          </a:stretch>
        </p:blipFill>
        <p:spPr>
          <a:xfrm>
            <a:off x="1169631" y="4667945"/>
            <a:ext cx="7836520" cy="1340702"/>
          </a:xfrm>
          <a:prstGeom prst="rect">
            <a:avLst/>
          </a:prstGeom>
        </p:spPr>
      </p:pic>
      <p:sp>
        <p:nvSpPr>
          <p:cNvPr id="7" name="TextBox 6"/>
          <p:cNvSpPr txBox="1"/>
          <p:nvPr/>
        </p:nvSpPr>
        <p:spPr>
          <a:xfrm>
            <a:off x="1493791" y="242349"/>
            <a:ext cx="7426331" cy="523220"/>
          </a:xfrm>
          <a:prstGeom prst="rect">
            <a:avLst/>
          </a:prstGeom>
          <a:noFill/>
          <a:ln>
            <a:noFill/>
          </a:ln>
        </p:spPr>
        <p:txBody>
          <a:bodyPr wrap="square" rtlCol="0">
            <a:spAutoFit/>
          </a:bodyPr>
          <a:lstStyle/>
          <a:p>
            <a:pPr algn="ctr"/>
            <a:r>
              <a:rPr lang="en-US" sz="2800" b="1" dirty="0" smtClean="0">
                <a:solidFill>
                  <a:srgbClr val="008000"/>
                </a:solidFill>
              </a:rPr>
              <a:t>Results</a:t>
            </a:r>
            <a:r>
              <a:rPr lang="en-US" sz="2400" b="1" dirty="0" smtClean="0">
                <a:solidFill>
                  <a:srgbClr val="008000"/>
                </a:solidFill>
              </a:rPr>
              <a:t> </a:t>
            </a:r>
          </a:p>
        </p:txBody>
      </p:sp>
      <p:sp>
        <p:nvSpPr>
          <p:cNvPr id="4" name="Rectangle 3"/>
          <p:cNvSpPr/>
          <p:nvPr/>
        </p:nvSpPr>
        <p:spPr>
          <a:xfrm>
            <a:off x="3282462" y="1875692"/>
            <a:ext cx="781538" cy="76200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102706" y="5330093"/>
            <a:ext cx="1352061" cy="61994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545029" y="5330093"/>
            <a:ext cx="1341675" cy="61994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94029" y="2213046"/>
            <a:ext cx="8412122" cy="1446550"/>
          </a:xfrm>
          <a:prstGeom prst="rect">
            <a:avLst/>
          </a:prstGeom>
          <a:solidFill>
            <a:srgbClr val="FFFFFF"/>
          </a:solidFill>
          <a:ln w="19050" cmpd="sng">
            <a:solidFill>
              <a:srgbClr val="008000"/>
            </a:solidFill>
          </a:ln>
          <a:effectLst>
            <a:outerShdw blurRad="63500" sx="102000" sy="102000" algn="ctr" rotWithShape="0">
              <a:prstClr val="black">
                <a:alpha val="40000"/>
              </a:prstClr>
            </a:outerShdw>
          </a:effectLst>
        </p:spPr>
        <p:txBody>
          <a:bodyPr wrap="square" rtlCol="0">
            <a:spAutoFit/>
          </a:bodyPr>
          <a:lstStyle/>
          <a:p>
            <a:pPr marL="544513" indent="-342900" algn="ctr" defTabSz="1333500">
              <a:buFont typeface="Arial"/>
              <a:buChar char="•"/>
              <a:tabLst>
                <a:tab pos="547688" algn="l"/>
                <a:tab pos="801688" algn="l"/>
                <a:tab pos="1790700" algn="l"/>
              </a:tabLst>
            </a:pPr>
            <a:endParaRPr lang="en-US" sz="800" b="1" dirty="0" smtClean="0">
              <a:solidFill>
                <a:schemeClr val="tx2">
                  <a:lumMod val="75000"/>
                </a:schemeClr>
              </a:solidFill>
            </a:endParaRPr>
          </a:p>
          <a:p>
            <a:pPr marL="201613" algn="ctr" defTabSz="1333500">
              <a:tabLst>
                <a:tab pos="547688" algn="l"/>
                <a:tab pos="801688" algn="l"/>
                <a:tab pos="1790700" algn="l"/>
              </a:tabLst>
            </a:pPr>
            <a:r>
              <a:rPr lang="en-US" sz="2400" b="1" dirty="0" smtClean="0">
                <a:solidFill>
                  <a:schemeClr val="tx2">
                    <a:lumMod val="75000"/>
                  </a:schemeClr>
                </a:solidFill>
              </a:rPr>
              <a:t>Using replicates to optimize </a:t>
            </a:r>
            <a:r>
              <a:rPr lang="en-US" sz="2400" b="1" i="1" dirty="0" smtClean="0">
                <a:solidFill>
                  <a:schemeClr val="tx2">
                    <a:lumMod val="75000"/>
                  </a:schemeClr>
                </a:solidFill>
              </a:rPr>
              <a:t>de novo </a:t>
            </a:r>
            <a:r>
              <a:rPr lang="en-US" sz="2400" b="1" dirty="0" smtClean="0">
                <a:solidFill>
                  <a:schemeClr val="tx2">
                    <a:lumMod val="75000"/>
                  </a:schemeClr>
                </a:solidFill>
              </a:rPr>
              <a:t>assembly provides the highest information content</a:t>
            </a:r>
          </a:p>
          <a:p>
            <a:pPr marL="201613" algn="ctr" defTabSz="1333500">
              <a:tabLst>
                <a:tab pos="547688" algn="l"/>
                <a:tab pos="801688" algn="l"/>
                <a:tab pos="1790700" algn="l"/>
              </a:tabLst>
            </a:pPr>
            <a:r>
              <a:rPr lang="en-US" sz="2400" b="1" dirty="0" smtClean="0">
                <a:solidFill>
                  <a:schemeClr val="tx2">
                    <a:lumMod val="75000"/>
                  </a:schemeClr>
                </a:solidFill>
              </a:rPr>
              <a:t> at the lowest allele and SNP error rates</a:t>
            </a:r>
          </a:p>
          <a:p>
            <a:pPr marL="719138" indent="-342900" algn="ctr" defTabSz="1333500">
              <a:buFont typeface="Arial"/>
              <a:buChar char="•"/>
              <a:tabLst>
                <a:tab pos="722313" algn="l"/>
                <a:tab pos="801688" algn="l"/>
                <a:tab pos="1790700" algn="l"/>
              </a:tabLst>
            </a:pPr>
            <a:endParaRPr lang="en-US" sz="800" b="1" dirty="0" smtClean="0">
              <a:solidFill>
                <a:schemeClr val="tx2">
                  <a:lumMod val="75000"/>
                </a:schemeClr>
              </a:solidFill>
            </a:endParaRPr>
          </a:p>
        </p:txBody>
      </p:sp>
      <p:sp>
        <p:nvSpPr>
          <p:cNvPr id="16" name="Rectangle 15"/>
          <p:cNvSpPr/>
          <p:nvPr/>
        </p:nvSpPr>
        <p:spPr>
          <a:xfrm>
            <a:off x="4553859" y="1877192"/>
            <a:ext cx="781538" cy="76200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84749" y="3879677"/>
            <a:ext cx="8292675" cy="1077218"/>
          </a:xfrm>
          <a:prstGeom prst="rect">
            <a:avLst/>
          </a:prstGeom>
          <a:solidFill>
            <a:srgbClr val="FFFFFF"/>
          </a:solidFill>
          <a:ln w="19050" cmpd="sng">
            <a:solidFill>
              <a:srgbClr val="008000"/>
            </a:solidFill>
          </a:ln>
          <a:effectLst>
            <a:outerShdw blurRad="63500" sx="102000" sy="102000" algn="ctr" rotWithShape="0">
              <a:prstClr val="black">
                <a:alpha val="40000"/>
              </a:prstClr>
            </a:outerShdw>
          </a:effectLst>
        </p:spPr>
        <p:txBody>
          <a:bodyPr wrap="square" rtlCol="0">
            <a:spAutoFit/>
          </a:bodyPr>
          <a:lstStyle/>
          <a:p>
            <a:pPr marL="544513" indent="-342900" algn="ctr" defTabSz="1333500">
              <a:buFont typeface="Arial"/>
              <a:buChar char="•"/>
              <a:tabLst>
                <a:tab pos="547688" algn="l"/>
                <a:tab pos="801688" algn="l"/>
                <a:tab pos="1790700" algn="l"/>
              </a:tabLst>
            </a:pPr>
            <a:endParaRPr lang="en-US" sz="800" b="1" dirty="0" smtClean="0">
              <a:solidFill>
                <a:schemeClr val="tx2">
                  <a:lumMod val="75000"/>
                </a:schemeClr>
              </a:solidFill>
            </a:endParaRPr>
          </a:p>
          <a:p>
            <a:pPr marL="201613" algn="ctr" defTabSz="1333500">
              <a:tabLst>
                <a:tab pos="547688" algn="l"/>
                <a:tab pos="801688" algn="l"/>
                <a:tab pos="1790700" algn="l"/>
              </a:tabLst>
            </a:pPr>
            <a:r>
              <a:rPr lang="en-US" sz="2400" b="1" dirty="0" smtClean="0">
                <a:solidFill>
                  <a:schemeClr val="tx2">
                    <a:lumMod val="75000"/>
                  </a:schemeClr>
                </a:solidFill>
              </a:rPr>
              <a:t>Does optimizing for small error rates estimated from replicates improve </a:t>
            </a:r>
            <a:r>
              <a:rPr lang="en-US" sz="2400" b="1" dirty="0">
                <a:solidFill>
                  <a:schemeClr val="tx2">
                    <a:lumMod val="75000"/>
                  </a:schemeClr>
                </a:solidFill>
              </a:rPr>
              <a:t>the data quality of the rest of the samples?</a:t>
            </a:r>
          </a:p>
          <a:p>
            <a:pPr marL="719138" indent="-342900" algn="ctr" defTabSz="1333500">
              <a:buFont typeface="Arial"/>
              <a:buChar char="•"/>
              <a:tabLst>
                <a:tab pos="722313" algn="l"/>
                <a:tab pos="801688" algn="l"/>
                <a:tab pos="1790700" algn="l"/>
              </a:tabLst>
            </a:pPr>
            <a:endParaRPr lang="en-US" sz="800" b="1" dirty="0" smtClean="0">
              <a:solidFill>
                <a:schemeClr val="tx2">
                  <a:lumMod val="75000"/>
                </a:schemeClr>
              </a:solidFill>
            </a:endParaRPr>
          </a:p>
        </p:txBody>
      </p:sp>
      <p:sp>
        <p:nvSpPr>
          <p:cNvPr id="17" name="Rectangle 16"/>
          <p:cNvSpPr/>
          <p:nvPr/>
        </p:nvSpPr>
        <p:spPr>
          <a:xfrm>
            <a:off x="7454309" y="1864325"/>
            <a:ext cx="781538" cy="76200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326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 grpId="0" animBg="1"/>
      <p:bldP spid="11" grpId="0" animBg="1"/>
      <p:bldP spid="13" grpId="0" animBg="1"/>
      <p:bldP spid="15" grpId="0" animBg="1"/>
      <p:bldP spid="16" grpId="0" animBg="1"/>
      <p:bldP spid="14"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6955" y="5169430"/>
            <a:ext cx="7426331" cy="461665"/>
          </a:xfrm>
          <a:prstGeom prst="rect">
            <a:avLst/>
          </a:prstGeom>
          <a:noFill/>
          <a:ln>
            <a:noFill/>
          </a:ln>
        </p:spPr>
        <p:txBody>
          <a:bodyPr wrap="square" rtlCol="0">
            <a:spAutoFit/>
          </a:bodyPr>
          <a:lstStyle/>
          <a:p>
            <a:pPr algn="ctr"/>
            <a:r>
              <a:rPr lang="en-US" sz="2400" b="1" dirty="0" smtClean="0">
                <a:solidFill>
                  <a:schemeClr val="tx2">
                    <a:lumMod val="75000"/>
                  </a:schemeClr>
                </a:solidFill>
              </a:rPr>
              <a:t>Reduced representation genome sequencing </a:t>
            </a:r>
            <a:endParaRPr lang="en-US" sz="2400" b="1" dirty="0">
              <a:solidFill>
                <a:schemeClr val="tx2">
                  <a:lumMod val="75000"/>
                </a:schemeClr>
              </a:solidFill>
            </a:endParaRPr>
          </a:p>
        </p:txBody>
      </p:sp>
      <p:grpSp>
        <p:nvGrpSpPr>
          <p:cNvPr id="5" name="Group 4"/>
          <p:cNvGrpSpPr/>
          <p:nvPr/>
        </p:nvGrpSpPr>
        <p:grpSpPr>
          <a:xfrm>
            <a:off x="1654192" y="2841206"/>
            <a:ext cx="6817275" cy="695666"/>
            <a:chOff x="1620774" y="524252"/>
            <a:chExt cx="6817275" cy="695666"/>
          </a:xfrm>
        </p:grpSpPr>
        <p:sp>
          <p:nvSpPr>
            <p:cNvPr id="17" name="Isosceles Triangle 16"/>
            <p:cNvSpPr/>
            <p:nvPr/>
          </p:nvSpPr>
          <p:spPr>
            <a:xfrm rot="16200000">
              <a:off x="4871493" y="-2346639"/>
              <a:ext cx="315838" cy="6817275"/>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250209" y="524252"/>
              <a:ext cx="4042067" cy="369332"/>
            </a:xfrm>
            <a:prstGeom prst="rect">
              <a:avLst/>
            </a:prstGeom>
            <a:noFill/>
          </p:spPr>
          <p:txBody>
            <a:bodyPr wrap="square" rtlCol="0">
              <a:spAutoFit/>
            </a:bodyPr>
            <a:lstStyle/>
            <a:p>
              <a:r>
                <a:rPr lang="en-US" b="1" dirty="0" smtClean="0">
                  <a:solidFill>
                    <a:schemeClr val="tx2">
                      <a:lumMod val="50000"/>
                    </a:schemeClr>
                  </a:solidFill>
                </a:rPr>
                <a:t>Proportion of the genome sequenced</a:t>
              </a:r>
              <a:endParaRPr lang="en-US" b="1" dirty="0">
                <a:solidFill>
                  <a:schemeClr val="tx2">
                    <a:lumMod val="50000"/>
                  </a:schemeClr>
                </a:solidFill>
              </a:endParaRPr>
            </a:p>
          </p:txBody>
        </p:sp>
      </p:grpSp>
      <p:grpSp>
        <p:nvGrpSpPr>
          <p:cNvPr id="6" name="Group 5"/>
          <p:cNvGrpSpPr/>
          <p:nvPr/>
        </p:nvGrpSpPr>
        <p:grpSpPr>
          <a:xfrm>
            <a:off x="1555958" y="3620432"/>
            <a:ext cx="6948927" cy="767369"/>
            <a:chOff x="1522540" y="1303478"/>
            <a:chExt cx="6948927" cy="767369"/>
          </a:xfrm>
        </p:grpSpPr>
        <p:sp>
          <p:nvSpPr>
            <p:cNvPr id="20" name="Rectangle 19"/>
            <p:cNvSpPr/>
            <p:nvPr/>
          </p:nvSpPr>
          <p:spPr>
            <a:xfrm rot="16200000">
              <a:off x="8112885" y="1745682"/>
              <a:ext cx="232601" cy="417729"/>
            </a:xfrm>
            <a:prstGeom prst="rect">
              <a:avLst/>
            </a:prstGeom>
            <a:gradFill>
              <a:gsLst>
                <a:gs pos="0">
                  <a:schemeClr val="tx1">
                    <a:lumMod val="85000"/>
                    <a:lumOff val="15000"/>
                  </a:schemeClr>
                </a:gs>
                <a:gs pos="62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5400000" flipH="1">
              <a:off x="1679915" y="1779104"/>
              <a:ext cx="232600" cy="350885"/>
            </a:xfrm>
            <a:prstGeom prst="rect">
              <a:avLst/>
            </a:prstGeom>
            <a:gradFill>
              <a:gsLst>
                <a:gs pos="0">
                  <a:schemeClr val="tx1">
                    <a:lumMod val="85000"/>
                    <a:lumOff val="15000"/>
                  </a:schemeClr>
                </a:gs>
                <a:gs pos="62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522540" y="1303478"/>
              <a:ext cx="1485080" cy="534769"/>
            </a:xfrm>
            <a:prstGeom prst="rect">
              <a:avLst/>
            </a:prstGeom>
            <a:noFill/>
          </p:spPr>
          <p:txBody>
            <a:bodyPr wrap="square" rtlCol="0">
              <a:spAutoFit/>
            </a:bodyPr>
            <a:lstStyle/>
            <a:p>
              <a:r>
                <a:rPr lang="en-US" sz="1400" dirty="0" smtClean="0"/>
                <a:t>Sanger sequencing</a:t>
              </a:r>
              <a:endParaRPr lang="en-US" sz="1400" dirty="0"/>
            </a:p>
          </p:txBody>
        </p:sp>
        <p:sp>
          <p:nvSpPr>
            <p:cNvPr id="23" name="TextBox 22"/>
            <p:cNvSpPr txBox="1"/>
            <p:nvPr/>
          </p:nvSpPr>
          <p:spPr>
            <a:xfrm>
              <a:off x="6986387" y="1303478"/>
              <a:ext cx="1485080" cy="523220"/>
            </a:xfrm>
            <a:prstGeom prst="rect">
              <a:avLst/>
            </a:prstGeom>
            <a:noFill/>
          </p:spPr>
          <p:txBody>
            <a:bodyPr wrap="square" rtlCol="0">
              <a:spAutoFit/>
            </a:bodyPr>
            <a:lstStyle/>
            <a:p>
              <a:pPr algn="r"/>
              <a:r>
                <a:rPr lang="en-US" sz="1400" dirty="0" smtClean="0"/>
                <a:t>Whole genome </a:t>
              </a:r>
            </a:p>
            <a:p>
              <a:pPr algn="r"/>
              <a:r>
                <a:rPr lang="en-US" sz="1400" dirty="0" smtClean="0"/>
                <a:t>sequencing</a:t>
              </a:r>
              <a:endParaRPr lang="en-US" sz="1400" dirty="0"/>
            </a:p>
          </p:txBody>
        </p:sp>
      </p:grpSp>
      <p:sp>
        <p:nvSpPr>
          <p:cNvPr id="24" name="Rectangle 23"/>
          <p:cNvSpPr/>
          <p:nvPr/>
        </p:nvSpPr>
        <p:spPr>
          <a:xfrm rot="5400000" flipH="1">
            <a:off x="4938168" y="1791559"/>
            <a:ext cx="232601" cy="5998542"/>
          </a:xfrm>
          <a:prstGeom prst="rect">
            <a:avLst/>
          </a:prstGeom>
          <a:gradFill>
            <a:gsLst>
              <a:gs pos="0">
                <a:schemeClr val="bg1"/>
              </a:gs>
              <a:gs pos="100000">
                <a:schemeClr val="bg1"/>
              </a:gs>
              <a:gs pos="50000">
                <a:srgbClr val="008000"/>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654190" y="486260"/>
            <a:ext cx="7297329" cy="1721307"/>
            <a:chOff x="1522540" y="4187225"/>
            <a:chExt cx="7297329" cy="1721307"/>
          </a:xfrm>
        </p:grpSpPr>
        <p:pic>
          <p:nvPicPr>
            <p:cNvPr id="2" name="Picture 1"/>
            <p:cNvPicPr>
              <a:picLocks noChangeAspect="1"/>
            </p:cNvPicPr>
            <p:nvPr/>
          </p:nvPicPr>
          <p:blipFill>
            <a:blip r:embed="rId3"/>
            <a:stretch>
              <a:fillRect/>
            </a:stretch>
          </p:blipFill>
          <p:spPr>
            <a:xfrm>
              <a:off x="1522540" y="4866057"/>
              <a:ext cx="7297328" cy="1042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p:cNvSpPr txBox="1"/>
            <p:nvPr/>
          </p:nvSpPr>
          <p:spPr>
            <a:xfrm>
              <a:off x="1522541" y="4187225"/>
              <a:ext cx="7297328" cy="461665"/>
            </a:xfrm>
            <a:prstGeom prst="rect">
              <a:avLst/>
            </a:prstGeom>
            <a:noFill/>
            <a:ln>
              <a:noFill/>
            </a:ln>
          </p:spPr>
          <p:txBody>
            <a:bodyPr wrap="square" rtlCol="0">
              <a:spAutoFit/>
            </a:bodyPr>
            <a:lstStyle/>
            <a:p>
              <a:pPr algn="ctr"/>
              <a:r>
                <a:rPr lang="en-GB" sz="2400" b="1" dirty="0">
                  <a:solidFill>
                    <a:srgbClr val="008000"/>
                  </a:solidFill>
                </a:rPr>
                <a:t>Restriction site-associated DNA </a:t>
              </a:r>
              <a:r>
                <a:rPr lang="en-GB" sz="2400" b="1" dirty="0" smtClean="0">
                  <a:solidFill>
                    <a:srgbClr val="008000"/>
                  </a:solidFill>
                </a:rPr>
                <a:t>sequencing</a:t>
              </a:r>
              <a:endParaRPr lang="en-US" sz="2400" b="1" dirty="0">
                <a:solidFill>
                  <a:srgbClr val="008000"/>
                </a:solidFill>
              </a:endParaRPr>
            </a:p>
          </p:txBody>
        </p:sp>
      </p:grpSp>
      <p:sp>
        <p:nvSpPr>
          <p:cNvPr id="15" name="TextBox 14"/>
          <p:cNvSpPr txBox="1"/>
          <p:nvPr/>
        </p:nvSpPr>
        <p:spPr>
          <a:xfrm>
            <a:off x="1670535" y="5937599"/>
            <a:ext cx="7297328" cy="400110"/>
          </a:xfrm>
          <a:prstGeom prst="rect">
            <a:avLst/>
          </a:prstGeom>
          <a:noFill/>
          <a:ln>
            <a:noFill/>
          </a:ln>
        </p:spPr>
        <p:txBody>
          <a:bodyPr wrap="square" rtlCol="0">
            <a:spAutoFit/>
          </a:bodyPr>
          <a:lstStyle/>
          <a:p>
            <a:pPr algn="ctr"/>
            <a:r>
              <a:rPr lang="en-GB" sz="2000" b="1" dirty="0" smtClean="0">
                <a:solidFill>
                  <a:srgbClr val="008000"/>
                </a:solidFill>
              </a:rPr>
              <a:t>non model species revolution</a:t>
            </a:r>
            <a:endParaRPr lang="en-US" sz="2000" b="1" dirty="0">
              <a:solidFill>
                <a:srgbClr val="008000"/>
              </a:solidFill>
            </a:endParaRPr>
          </a:p>
        </p:txBody>
      </p:sp>
    </p:spTree>
    <p:extLst>
      <p:ext uri="{BB962C8B-B14F-4D97-AF65-F5344CB8AC3E}">
        <p14:creationId xmlns:p14="http://schemas.microsoft.com/office/powerpoint/2010/main" val="16106843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43614" y="1202545"/>
            <a:ext cx="6237052" cy="5134884"/>
          </a:xfrm>
          <a:prstGeom prst="rect">
            <a:avLst/>
          </a:prstGeom>
        </p:spPr>
      </p:pic>
      <p:sp>
        <p:nvSpPr>
          <p:cNvPr id="6" name="TextBox 5"/>
          <p:cNvSpPr txBox="1"/>
          <p:nvPr/>
        </p:nvSpPr>
        <p:spPr>
          <a:xfrm>
            <a:off x="1130353" y="32994"/>
            <a:ext cx="7789769" cy="1000274"/>
          </a:xfrm>
          <a:prstGeom prst="rect">
            <a:avLst/>
          </a:prstGeom>
          <a:noFill/>
          <a:ln>
            <a:noFill/>
          </a:ln>
        </p:spPr>
        <p:txBody>
          <a:bodyPr wrap="square" rtlCol="0">
            <a:spAutoFit/>
          </a:bodyPr>
          <a:lstStyle/>
          <a:p>
            <a:pPr algn="ctr"/>
            <a:r>
              <a:rPr lang="en-US" sz="2800" b="1" dirty="0" smtClean="0">
                <a:solidFill>
                  <a:srgbClr val="008000"/>
                </a:solidFill>
              </a:rPr>
              <a:t>Results</a:t>
            </a:r>
            <a:endParaRPr lang="en-US" sz="1100" b="1" dirty="0" smtClean="0">
              <a:solidFill>
                <a:srgbClr val="008000"/>
              </a:solidFill>
            </a:endParaRPr>
          </a:p>
          <a:p>
            <a:pPr algn="ctr"/>
            <a:endParaRPr lang="en-US" sz="1100" b="1" dirty="0" smtClean="0">
              <a:solidFill>
                <a:srgbClr val="008000"/>
              </a:solidFill>
            </a:endParaRPr>
          </a:p>
          <a:p>
            <a:r>
              <a:rPr lang="en-US" sz="2000" b="1" dirty="0" smtClean="0">
                <a:solidFill>
                  <a:srgbClr val="17375E"/>
                </a:solidFill>
              </a:rPr>
              <a:t>Genetic distance between individuals of the same locality</a:t>
            </a:r>
            <a:endParaRPr lang="en-US" sz="2000" b="1" dirty="0">
              <a:solidFill>
                <a:srgbClr val="17375E"/>
              </a:solidFill>
            </a:endParaRPr>
          </a:p>
        </p:txBody>
      </p:sp>
      <p:sp>
        <p:nvSpPr>
          <p:cNvPr id="4" name="TextBox 3"/>
          <p:cNvSpPr txBox="1"/>
          <p:nvPr/>
        </p:nvSpPr>
        <p:spPr>
          <a:xfrm>
            <a:off x="586152" y="2765810"/>
            <a:ext cx="8147539" cy="1077218"/>
          </a:xfrm>
          <a:prstGeom prst="rect">
            <a:avLst/>
          </a:prstGeom>
          <a:solidFill>
            <a:srgbClr val="FFFFFF"/>
          </a:solidFill>
          <a:ln w="19050" cmpd="sng">
            <a:solidFill>
              <a:srgbClr val="008000"/>
            </a:solidFill>
          </a:ln>
          <a:effectLst>
            <a:outerShdw blurRad="63500" sx="102000" sy="102000" algn="ctr" rotWithShape="0">
              <a:prstClr val="black">
                <a:alpha val="40000"/>
              </a:prstClr>
            </a:outerShdw>
          </a:effectLst>
        </p:spPr>
        <p:txBody>
          <a:bodyPr wrap="square" rtlCol="0">
            <a:spAutoFit/>
          </a:bodyPr>
          <a:lstStyle/>
          <a:p>
            <a:pPr marL="544513" indent="-342900" algn="ctr" defTabSz="1333500">
              <a:buFont typeface="Arial"/>
              <a:buChar char="•"/>
              <a:tabLst>
                <a:tab pos="547688" algn="l"/>
                <a:tab pos="801688" algn="l"/>
                <a:tab pos="1790700" algn="l"/>
              </a:tabLst>
            </a:pPr>
            <a:endParaRPr lang="en-US" sz="800" b="1" dirty="0" smtClean="0">
              <a:solidFill>
                <a:schemeClr val="tx2">
                  <a:lumMod val="75000"/>
                </a:schemeClr>
              </a:solidFill>
            </a:endParaRPr>
          </a:p>
          <a:p>
            <a:pPr marL="201613" algn="ctr" defTabSz="1333500">
              <a:tabLst>
                <a:tab pos="547688" algn="l"/>
                <a:tab pos="801688" algn="l"/>
                <a:tab pos="1790700" algn="l"/>
              </a:tabLst>
            </a:pPr>
            <a:r>
              <a:rPr lang="en-US" sz="2400" b="1" dirty="0" smtClean="0">
                <a:solidFill>
                  <a:schemeClr val="tx2">
                    <a:lumMod val="75000"/>
                  </a:schemeClr>
                </a:solidFill>
              </a:rPr>
              <a:t>Optimizing </a:t>
            </a:r>
            <a:r>
              <a:rPr lang="en-US" sz="2400" b="1" i="1" dirty="0" smtClean="0">
                <a:solidFill>
                  <a:schemeClr val="tx2">
                    <a:lumMod val="75000"/>
                  </a:schemeClr>
                </a:solidFill>
              </a:rPr>
              <a:t>de novo </a:t>
            </a:r>
            <a:r>
              <a:rPr lang="en-US" sz="2400" b="1" dirty="0" smtClean="0">
                <a:solidFill>
                  <a:schemeClr val="tx2">
                    <a:lumMod val="75000"/>
                  </a:schemeClr>
                </a:solidFill>
              </a:rPr>
              <a:t>assembly parameters values with replicates provides uniform improvement across all samples</a:t>
            </a:r>
          </a:p>
          <a:p>
            <a:pPr marL="719138" indent="-342900" algn="ctr" defTabSz="1333500">
              <a:buFont typeface="Arial"/>
              <a:buChar char="•"/>
              <a:tabLst>
                <a:tab pos="722313" algn="l"/>
                <a:tab pos="801688" algn="l"/>
                <a:tab pos="1790700" algn="l"/>
              </a:tabLst>
            </a:pPr>
            <a:endParaRPr lang="en-US" sz="800" b="1" dirty="0" smtClean="0">
              <a:solidFill>
                <a:schemeClr val="tx2">
                  <a:lumMod val="75000"/>
                </a:schemeClr>
              </a:solidFill>
            </a:endParaRPr>
          </a:p>
        </p:txBody>
      </p:sp>
    </p:spTree>
    <p:extLst>
      <p:ext uri="{BB962C8B-B14F-4D97-AF65-F5344CB8AC3E}">
        <p14:creationId xmlns:p14="http://schemas.microsoft.com/office/powerpoint/2010/main" val="2171510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09728" y="922143"/>
            <a:ext cx="7473897" cy="1788233"/>
          </a:xfrm>
          <a:prstGeom prst="rect">
            <a:avLst/>
          </a:prstGeom>
        </p:spPr>
      </p:pic>
      <p:grpSp>
        <p:nvGrpSpPr>
          <p:cNvPr id="3" name="Group 2"/>
          <p:cNvGrpSpPr/>
          <p:nvPr/>
        </p:nvGrpSpPr>
        <p:grpSpPr>
          <a:xfrm>
            <a:off x="1539900" y="2947886"/>
            <a:ext cx="7282448" cy="3541577"/>
            <a:chOff x="1597566" y="3063357"/>
            <a:chExt cx="7282448" cy="3541577"/>
          </a:xfrm>
        </p:grpSpPr>
        <p:pic>
          <p:nvPicPr>
            <p:cNvPr id="5" name="Picture 4"/>
            <p:cNvPicPr>
              <a:picLocks noChangeAspect="1"/>
            </p:cNvPicPr>
            <p:nvPr/>
          </p:nvPicPr>
          <p:blipFill>
            <a:blip r:embed="rId4"/>
            <a:stretch>
              <a:fillRect/>
            </a:stretch>
          </p:blipFill>
          <p:spPr>
            <a:xfrm>
              <a:off x="1597566" y="3063357"/>
              <a:ext cx="3366245" cy="3231595"/>
            </a:xfrm>
            <a:prstGeom prst="rect">
              <a:avLst/>
            </a:prstGeom>
          </p:spPr>
        </p:pic>
        <p:pic>
          <p:nvPicPr>
            <p:cNvPr id="10" name="Picture 9"/>
            <p:cNvPicPr>
              <a:picLocks noChangeAspect="1"/>
            </p:cNvPicPr>
            <p:nvPr/>
          </p:nvPicPr>
          <p:blipFill rotWithShape="1">
            <a:blip r:embed="rId5"/>
            <a:srcRect l="26250"/>
            <a:stretch/>
          </p:blipFill>
          <p:spPr>
            <a:xfrm>
              <a:off x="5304289" y="3063357"/>
              <a:ext cx="3575725" cy="3541577"/>
            </a:xfrm>
            <a:prstGeom prst="rect">
              <a:avLst/>
            </a:prstGeom>
          </p:spPr>
        </p:pic>
      </p:grpSp>
      <p:sp>
        <p:nvSpPr>
          <p:cNvPr id="15" name="TextBox 14"/>
          <p:cNvSpPr txBox="1"/>
          <p:nvPr/>
        </p:nvSpPr>
        <p:spPr>
          <a:xfrm>
            <a:off x="1130353" y="32994"/>
            <a:ext cx="7789769" cy="1000274"/>
          </a:xfrm>
          <a:prstGeom prst="rect">
            <a:avLst/>
          </a:prstGeom>
          <a:noFill/>
          <a:ln>
            <a:noFill/>
          </a:ln>
        </p:spPr>
        <p:txBody>
          <a:bodyPr wrap="square" rtlCol="0">
            <a:spAutoFit/>
          </a:bodyPr>
          <a:lstStyle/>
          <a:p>
            <a:pPr algn="ctr"/>
            <a:r>
              <a:rPr lang="en-US" sz="2800" b="1" dirty="0" smtClean="0">
                <a:solidFill>
                  <a:srgbClr val="008000"/>
                </a:solidFill>
              </a:rPr>
              <a:t>Results</a:t>
            </a:r>
            <a:r>
              <a:rPr lang="en-US" sz="2400" b="1" dirty="0" smtClean="0">
                <a:solidFill>
                  <a:srgbClr val="008000"/>
                </a:solidFill>
              </a:rPr>
              <a:t> </a:t>
            </a:r>
            <a:endParaRPr lang="en-US" sz="1200" b="1" dirty="0" smtClean="0">
              <a:solidFill>
                <a:srgbClr val="008000"/>
              </a:solidFill>
            </a:endParaRPr>
          </a:p>
          <a:p>
            <a:pPr algn="ctr"/>
            <a:endParaRPr lang="en-US" sz="1100" b="1" dirty="0" smtClean="0">
              <a:solidFill>
                <a:srgbClr val="008000"/>
              </a:solidFill>
            </a:endParaRPr>
          </a:p>
          <a:p>
            <a:r>
              <a:rPr lang="en-US" sz="2000" b="1" dirty="0">
                <a:solidFill>
                  <a:srgbClr val="17375E"/>
                </a:solidFill>
              </a:rPr>
              <a:t>Detection of structuring of genetic variation </a:t>
            </a:r>
          </a:p>
        </p:txBody>
      </p:sp>
      <p:pic>
        <p:nvPicPr>
          <p:cNvPr id="16" name="Picture 15"/>
          <p:cNvPicPr>
            <a:picLocks noChangeAspect="1"/>
          </p:cNvPicPr>
          <p:nvPr/>
        </p:nvPicPr>
        <p:blipFill>
          <a:blip r:embed="rId6"/>
          <a:stretch>
            <a:fillRect/>
          </a:stretch>
        </p:blipFill>
        <p:spPr>
          <a:xfrm>
            <a:off x="1105274" y="4868022"/>
            <a:ext cx="7717074" cy="1522471"/>
          </a:xfrm>
          <a:prstGeom prst="rect">
            <a:avLst/>
          </a:prstGeom>
        </p:spPr>
      </p:pic>
      <p:sp>
        <p:nvSpPr>
          <p:cNvPr id="9" name="Rectangle 8"/>
          <p:cNvSpPr/>
          <p:nvPr/>
        </p:nvSpPr>
        <p:spPr>
          <a:xfrm>
            <a:off x="4489632" y="1647093"/>
            <a:ext cx="4082868" cy="448407"/>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483282" y="2116993"/>
            <a:ext cx="4082868" cy="448407"/>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609045" y="2694501"/>
            <a:ext cx="4931580" cy="2074905"/>
            <a:chOff x="1597566" y="3063357"/>
            <a:chExt cx="7282448" cy="3541577"/>
          </a:xfrm>
        </p:grpSpPr>
        <p:pic>
          <p:nvPicPr>
            <p:cNvPr id="14" name="Picture 13"/>
            <p:cNvPicPr>
              <a:picLocks noChangeAspect="1"/>
            </p:cNvPicPr>
            <p:nvPr/>
          </p:nvPicPr>
          <p:blipFill>
            <a:blip r:embed="rId4"/>
            <a:stretch>
              <a:fillRect/>
            </a:stretch>
          </p:blipFill>
          <p:spPr>
            <a:xfrm>
              <a:off x="1597566" y="3063357"/>
              <a:ext cx="3366245" cy="3231595"/>
            </a:xfrm>
            <a:prstGeom prst="rect">
              <a:avLst/>
            </a:prstGeom>
          </p:spPr>
        </p:pic>
        <p:pic>
          <p:nvPicPr>
            <p:cNvPr id="17" name="Picture 16"/>
            <p:cNvPicPr>
              <a:picLocks noChangeAspect="1"/>
            </p:cNvPicPr>
            <p:nvPr/>
          </p:nvPicPr>
          <p:blipFill rotWithShape="1">
            <a:blip r:embed="rId5"/>
            <a:srcRect l="26250"/>
            <a:stretch/>
          </p:blipFill>
          <p:spPr>
            <a:xfrm>
              <a:off x="5304289" y="3063357"/>
              <a:ext cx="3575725" cy="3541577"/>
            </a:xfrm>
            <a:prstGeom prst="rect">
              <a:avLst/>
            </a:prstGeom>
          </p:spPr>
        </p:pic>
      </p:grpSp>
      <p:sp>
        <p:nvSpPr>
          <p:cNvPr id="18" name="Rectangle 17"/>
          <p:cNvSpPr/>
          <p:nvPr/>
        </p:nvSpPr>
        <p:spPr>
          <a:xfrm>
            <a:off x="3189314" y="5260243"/>
            <a:ext cx="2041434" cy="724632"/>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30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47" presetClass="exit" presetSubtype="0" fill="hold" nodeType="clickEffect">
                                  <p:stCondLst>
                                    <p:cond delay="0"/>
                                  </p:stCondLst>
                                  <p:childTnLst>
                                    <p:animEffect transition="out" filter="fade">
                                      <p:cBhvr>
                                        <p:cTn id="20" dur="500"/>
                                        <p:tgtEl>
                                          <p:spTgt spid="3"/>
                                        </p:tgtEl>
                                      </p:cBhvr>
                                    </p:animEffect>
                                    <p:anim calcmode="lin" valueType="num">
                                      <p:cBhvr>
                                        <p:cTn id="21" dur="500"/>
                                        <p:tgtEl>
                                          <p:spTgt spid="3"/>
                                        </p:tgtEl>
                                        <p:attrNameLst>
                                          <p:attrName>ppt_x</p:attrName>
                                        </p:attrNameLst>
                                      </p:cBhvr>
                                      <p:tavLst>
                                        <p:tav tm="0">
                                          <p:val>
                                            <p:strVal val="ppt_x"/>
                                          </p:val>
                                        </p:tav>
                                        <p:tav tm="100000">
                                          <p:val>
                                            <p:strVal val="ppt_x"/>
                                          </p:val>
                                        </p:tav>
                                      </p:tavLst>
                                    </p:anim>
                                    <p:anim calcmode="lin" valueType="num">
                                      <p:cBhvr>
                                        <p:cTn id="22" dur="500"/>
                                        <p:tgtEl>
                                          <p:spTgt spid="3"/>
                                        </p:tgtEl>
                                        <p:attrNameLst>
                                          <p:attrName>ppt_y</p:attrName>
                                        </p:attrNameLst>
                                      </p:cBhvr>
                                      <p:tavLst>
                                        <p:tav tm="0">
                                          <p:val>
                                            <p:strVal val="ppt_y"/>
                                          </p:val>
                                        </p:tav>
                                        <p:tav tm="100000">
                                          <p:val>
                                            <p:strVal val="ppt_y-.1"/>
                                          </p:val>
                                        </p:tav>
                                      </p:tavLst>
                                    </p:anim>
                                    <p:set>
                                      <p:cBhvr>
                                        <p:cTn id="23" dur="1" fill="hold">
                                          <p:stCondLst>
                                            <p:cond delay="499"/>
                                          </p:stCondLst>
                                        </p:cTn>
                                        <p:tgtEl>
                                          <p:spTgt spid="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000"/>
                                        <p:tgtEl>
                                          <p:spTgt spid="12"/>
                                        </p:tgtEl>
                                      </p:cBhvr>
                                    </p:animEffec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40" y="429300"/>
            <a:ext cx="7426331" cy="523220"/>
          </a:xfrm>
          <a:prstGeom prst="rect">
            <a:avLst/>
          </a:prstGeom>
          <a:noFill/>
          <a:ln>
            <a:noFill/>
          </a:ln>
        </p:spPr>
        <p:txBody>
          <a:bodyPr wrap="square" rtlCol="0">
            <a:spAutoFit/>
          </a:bodyPr>
          <a:lstStyle/>
          <a:p>
            <a:pPr algn="ctr"/>
            <a:r>
              <a:rPr lang="en-US" sz="2800" b="1" dirty="0">
                <a:solidFill>
                  <a:srgbClr val="008000"/>
                </a:solidFill>
              </a:rPr>
              <a:t>Conclusions </a:t>
            </a:r>
            <a:r>
              <a:rPr lang="en-US" sz="2800" b="1" dirty="0" smtClean="0">
                <a:solidFill>
                  <a:srgbClr val="008000"/>
                </a:solidFill>
              </a:rPr>
              <a:t>and recommendations </a:t>
            </a:r>
          </a:p>
        </p:txBody>
      </p:sp>
      <p:sp>
        <p:nvSpPr>
          <p:cNvPr id="4" name="TextBox 3"/>
          <p:cNvSpPr txBox="1"/>
          <p:nvPr/>
        </p:nvSpPr>
        <p:spPr>
          <a:xfrm>
            <a:off x="1587355" y="1238515"/>
            <a:ext cx="6750436" cy="4524315"/>
          </a:xfrm>
          <a:prstGeom prst="rect">
            <a:avLst/>
          </a:prstGeom>
          <a:noFill/>
        </p:spPr>
        <p:txBody>
          <a:bodyPr wrap="square" rtlCol="0">
            <a:spAutoFit/>
          </a:bodyPr>
          <a:lstStyle/>
          <a:p>
            <a:pPr marL="285750" indent="-285750">
              <a:buClr>
                <a:schemeClr val="tx2">
                  <a:lumMod val="75000"/>
                </a:schemeClr>
              </a:buClr>
              <a:buFont typeface="Arial"/>
              <a:buChar char="•"/>
            </a:pPr>
            <a:r>
              <a:rPr lang="en-GB" sz="2400" dirty="0"/>
              <a:t>L</a:t>
            </a:r>
            <a:r>
              <a:rPr lang="en-GB" sz="2400" dirty="0" smtClean="0"/>
              <a:t>ocus, allele and SNP error rates can be quantified with DNA replicates</a:t>
            </a:r>
            <a:endParaRPr lang="en-GB" sz="2400" dirty="0"/>
          </a:p>
          <a:p>
            <a:pPr marL="285750" indent="-285750">
              <a:buClr>
                <a:schemeClr val="tx2">
                  <a:lumMod val="75000"/>
                </a:schemeClr>
              </a:buClr>
              <a:buFont typeface="Arial"/>
              <a:buChar char="•"/>
            </a:pPr>
            <a:endParaRPr lang="en-GB" sz="2400" dirty="0" smtClean="0"/>
          </a:p>
          <a:p>
            <a:pPr marL="285750" indent="-285750">
              <a:buClr>
                <a:schemeClr val="tx2">
                  <a:lumMod val="75000"/>
                </a:schemeClr>
              </a:buClr>
              <a:buFont typeface="Arial"/>
              <a:buChar char="•"/>
            </a:pPr>
            <a:r>
              <a:rPr lang="en-GB" sz="2400" dirty="0" smtClean="0"/>
              <a:t>Information content and error rates can be simultaneously optimized  </a:t>
            </a:r>
            <a:endParaRPr lang="en-GB" sz="2400" dirty="0"/>
          </a:p>
          <a:p>
            <a:pPr marL="285750" indent="-285750">
              <a:buClr>
                <a:schemeClr val="tx2">
                  <a:lumMod val="75000"/>
                </a:schemeClr>
              </a:buClr>
              <a:buFont typeface="Arial"/>
              <a:buChar char="•"/>
            </a:pPr>
            <a:endParaRPr lang="en-GB" sz="2400" dirty="0" smtClean="0"/>
          </a:p>
          <a:p>
            <a:pPr marL="285750" indent="-285750">
              <a:buClr>
                <a:schemeClr val="tx2">
                  <a:lumMod val="75000"/>
                </a:schemeClr>
              </a:buClr>
              <a:buFont typeface="Arial"/>
              <a:buChar char="•"/>
            </a:pPr>
            <a:r>
              <a:rPr lang="en-GB" sz="2400" dirty="0" smtClean="0"/>
              <a:t>Biological inferences should be discussed in the context of error rates</a:t>
            </a:r>
          </a:p>
          <a:p>
            <a:pPr>
              <a:buClr>
                <a:schemeClr val="tx2">
                  <a:lumMod val="75000"/>
                </a:schemeClr>
              </a:buClr>
            </a:pPr>
            <a:endParaRPr lang="en-GB" sz="2400" dirty="0" smtClean="0"/>
          </a:p>
          <a:p>
            <a:pPr marL="285750" indent="-285750">
              <a:buClr>
                <a:schemeClr val="tx2">
                  <a:lumMod val="75000"/>
                </a:schemeClr>
              </a:buClr>
              <a:buFont typeface="Arial"/>
              <a:buChar char="•"/>
            </a:pPr>
            <a:r>
              <a:rPr lang="en-GB" sz="2400" dirty="0" smtClean="0"/>
              <a:t>Error rates should be reported</a:t>
            </a:r>
          </a:p>
          <a:p>
            <a:pPr>
              <a:buClr>
                <a:schemeClr val="tx2">
                  <a:lumMod val="75000"/>
                </a:schemeClr>
              </a:buClr>
            </a:pPr>
            <a:endParaRPr lang="en-GB" sz="2400" dirty="0"/>
          </a:p>
          <a:p>
            <a:pPr marL="285750" indent="-285750">
              <a:buClr>
                <a:schemeClr val="tx2">
                  <a:lumMod val="75000"/>
                </a:schemeClr>
              </a:buClr>
              <a:buFont typeface="Arial"/>
              <a:buChar char="•"/>
            </a:pPr>
            <a:r>
              <a:rPr lang="en-GB" sz="2400" dirty="0" smtClean="0"/>
              <a:t>Full </a:t>
            </a:r>
            <a:r>
              <a:rPr lang="en-GB" sz="2400" dirty="0"/>
              <a:t>p</a:t>
            </a:r>
            <a:r>
              <a:rPr lang="en-GB" sz="2400" dirty="0" smtClean="0"/>
              <a:t>ower of RADseq</a:t>
            </a:r>
          </a:p>
        </p:txBody>
      </p:sp>
    </p:spTree>
    <p:extLst>
      <p:ext uri="{BB962C8B-B14F-4D97-AF65-F5344CB8AC3E}">
        <p14:creationId xmlns:p14="http://schemas.microsoft.com/office/powerpoint/2010/main" val="33115932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872480" y="240768"/>
            <a:ext cx="3594630" cy="1362075"/>
          </a:xfrm>
        </p:spPr>
        <p:txBody>
          <a:bodyPr/>
          <a:lstStyle/>
          <a:p>
            <a:pPr algn="r"/>
            <a:r>
              <a:rPr lang="en-US" dirty="0" err="1" smtClean="0"/>
              <a:t>ThAnKs</a:t>
            </a:r>
            <a:r>
              <a:rPr lang="en-US" dirty="0" smtClean="0"/>
              <a:t> to  </a:t>
            </a:r>
            <a:endParaRPr lang="en-US" dirty="0"/>
          </a:p>
        </p:txBody>
      </p:sp>
      <p:pic>
        <p:nvPicPr>
          <p:cNvPr id="9" name="Picture 8"/>
          <p:cNvPicPr>
            <a:picLocks noChangeAspect="1"/>
          </p:cNvPicPr>
          <p:nvPr/>
        </p:nvPicPr>
        <p:blipFill>
          <a:blip r:embed="rId3"/>
          <a:stretch>
            <a:fillRect/>
          </a:stretch>
        </p:blipFill>
        <p:spPr>
          <a:xfrm>
            <a:off x="0" y="0"/>
            <a:ext cx="4722653" cy="6858000"/>
          </a:xfrm>
          <a:prstGeom prst="rect">
            <a:avLst/>
          </a:prstGeom>
        </p:spPr>
      </p:pic>
      <p:pic>
        <p:nvPicPr>
          <p:cNvPr id="5" name="Picture 4"/>
          <p:cNvPicPr>
            <a:picLocks noChangeAspect="1"/>
          </p:cNvPicPr>
          <p:nvPr/>
        </p:nvPicPr>
        <p:blipFill>
          <a:blip r:embed="rId4"/>
          <a:stretch>
            <a:fillRect/>
          </a:stretch>
        </p:blipFill>
        <p:spPr>
          <a:xfrm>
            <a:off x="6701736" y="1351058"/>
            <a:ext cx="1422000" cy="839162"/>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1543" y="2190220"/>
            <a:ext cx="961827" cy="748273"/>
          </a:xfrm>
          <a:prstGeom prst="rect">
            <a:avLst/>
          </a:prstGeom>
        </p:spPr>
      </p:pic>
      <p:pic>
        <p:nvPicPr>
          <p:cNvPr id="17" name="Picture 16"/>
          <p:cNvPicPr>
            <a:picLocks noChangeAspect="1"/>
          </p:cNvPicPr>
          <p:nvPr/>
        </p:nvPicPr>
        <p:blipFill>
          <a:blip r:embed="rId6"/>
          <a:stretch>
            <a:fillRect/>
          </a:stretch>
        </p:blipFill>
        <p:spPr>
          <a:xfrm>
            <a:off x="8121280" y="1502474"/>
            <a:ext cx="987303" cy="1061708"/>
          </a:xfrm>
          <a:prstGeom prst="rect">
            <a:avLst/>
          </a:prstGeom>
        </p:spPr>
      </p:pic>
      <p:pic>
        <p:nvPicPr>
          <p:cNvPr id="2" name="Picture 1"/>
          <p:cNvPicPr>
            <a:picLocks noChangeAspect="1"/>
          </p:cNvPicPr>
          <p:nvPr/>
        </p:nvPicPr>
        <p:blipFill>
          <a:blip r:embed="rId7"/>
          <a:stretch>
            <a:fillRect/>
          </a:stretch>
        </p:blipFill>
        <p:spPr>
          <a:xfrm rot="16200000">
            <a:off x="4461445" y="3808539"/>
            <a:ext cx="1335864" cy="513793"/>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97775" y="3511477"/>
            <a:ext cx="883353" cy="1148359"/>
          </a:xfrm>
          <a:prstGeom prst="rect">
            <a:avLst/>
          </a:prstGeom>
        </p:spPr>
      </p:pic>
      <p:pic>
        <p:nvPicPr>
          <p:cNvPr id="11" name="Picture 10"/>
          <p:cNvPicPr>
            <a:picLocks noChangeAspect="1"/>
          </p:cNvPicPr>
          <p:nvPr/>
        </p:nvPicPr>
        <p:blipFill>
          <a:blip r:embed="rId9"/>
          <a:stretch>
            <a:fillRect/>
          </a:stretch>
        </p:blipFill>
        <p:spPr>
          <a:xfrm>
            <a:off x="6524578" y="3649439"/>
            <a:ext cx="676015" cy="904988"/>
          </a:xfrm>
          <a:prstGeom prst="rect">
            <a:avLst/>
          </a:prstGeom>
        </p:spPr>
      </p:pic>
      <p:pic>
        <p:nvPicPr>
          <p:cNvPr id="12" name="Picture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23872" y="3635501"/>
            <a:ext cx="679806" cy="907613"/>
          </a:xfrm>
          <a:prstGeom prst="rect">
            <a:avLst/>
          </a:prstGeom>
        </p:spPr>
      </p:pic>
      <p:pic>
        <p:nvPicPr>
          <p:cNvPr id="13" name="Picture 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40818" y="3496942"/>
            <a:ext cx="872400" cy="1154252"/>
          </a:xfrm>
          <a:prstGeom prst="rect">
            <a:avLst/>
          </a:prstGeom>
        </p:spPr>
      </p:pic>
      <p:pic>
        <p:nvPicPr>
          <p:cNvPr id="14" name="Picture 13"/>
          <p:cNvPicPr>
            <a:picLocks noChangeAspect="1"/>
          </p:cNvPicPr>
          <p:nvPr/>
        </p:nvPicPr>
        <p:blipFill>
          <a:blip r:embed="rId12"/>
          <a:stretch>
            <a:fillRect/>
          </a:stretch>
        </p:blipFill>
        <p:spPr>
          <a:xfrm>
            <a:off x="7922775" y="5042828"/>
            <a:ext cx="1088669" cy="1453429"/>
          </a:xfrm>
          <a:prstGeom prst="rect">
            <a:avLst/>
          </a:prstGeom>
        </p:spPr>
      </p:pic>
      <p:pic>
        <p:nvPicPr>
          <p:cNvPr id="3" name="Picture 2"/>
          <p:cNvPicPr>
            <a:picLocks noChangeAspect="1"/>
          </p:cNvPicPr>
          <p:nvPr/>
        </p:nvPicPr>
        <p:blipFill>
          <a:blip r:embed="rId13"/>
          <a:stretch>
            <a:fillRect/>
          </a:stretch>
        </p:blipFill>
        <p:spPr>
          <a:xfrm rot="16200000">
            <a:off x="4566726" y="5340198"/>
            <a:ext cx="1269853" cy="574095"/>
          </a:xfrm>
          <a:prstGeom prst="rect">
            <a:avLst/>
          </a:prstGeom>
        </p:spPr>
      </p:pic>
      <p:pic>
        <p:nvPicPr>
          <p:cNvPr id="16" name="Picture 15"/>
          <p:cNvPicPr>
            <a:picLocks noChangeAspect="1"/>
          </p:cNvPicPr>
          <p:nvPr/>
        </p:nvPicPr>
        <p:blipFill>
          <a:blip r:embed="rId14"/>
          <a:stretch>
            <a:fillRect/>
          </a:stretch>
        </p:blipFill>
        <p:spPr>
          <a:xfrm>
            <a:off x="5555449" y="5053814"/>
            <a:ext cx="1112680" cy="1442443"/>
          </a:xfrm>
          <a:prstGeom prst="rect">
            <a:avLst/>
          </a:prstGeom>
        </p:spPr>
      </p:pic>
      <p:grpSp>
        <p:nvGrpSpPr>
          <p:cNvPr id="21" name="Group 20"/>
          <p:cNvGrpSpPr/>
          <p:nvPr/>
        </p:nvGrpSpPr>
        <p:grpSpPr>
          <a:xfrm>
            <a:off x="7158120" y="5086888"/>
            <a:ext cx="658534" cy="1364504"/>
            <a:chOff x="6973597" y="5111000"/>
            <a:chExt cx="658534" cy="1364504"/>
          </a:xfrm>
        </p:grpSpPr>
        <p:pic>
          <p:nvPicPr>
            <p:cNvPr id="7" name="Picture 6"/>
            <p:cNvPicPr>
              <a:picLocks noChangeAspect="1"/>
            </p:cNvPicPr>
            <p:nvPr/>
          </p:nvPicPr>
          <p:blipFill rotWithShape="1">
            <a:blip r:embed="rId15"/>
            <a:srcRect l="27345" t="17586" r="27490" b="20704"/>
            <a:stretch/>
          </p:blipFill>
          <p:spPr>
            <a:xfrm rot="16200000">
              <a:off x="6990927" y="5834300"/>
              <a:ext cx="623874" cy="658534"/>
            </a:xfrm>
            <a:prstGeom prst="rect">
              <a:avLst/>
            </a:prstGeom>
          </p:spPr>
        </p:pic>
        <p:sp>
          <p:nvSpPr>
            <p:cNvPr id="19" name="TextBox 18"/>
            <p:cNvSpPr txBox="1"/>
            <p:nvPr/>
          </p:nvSpPr>
          <p:spPr>
            <a:xfrm rot="16200000">
              <a:off x="6878216" y="5352567"/>
              <a:ext cx="821688" cy="338554"/>
            </a:xfrm>
            <a:prstGeom prst="rect">
              <a:avLst/>
            </a:prstGeom>
            <a:noFill/>
          </p:spPr>
          <p:txBody>
            <a:bodyPr wrap="square" rtlCol="0">
              <a:spAutoFit/>
            </a:bodyPr>
            <a:lstStyle/>
            <a:p>
              <a:r>
                <a:rPr lang="en-US" sz="1600" dirty="0" smtClean="0">
                  <a:solidFill>
                    <a:schemeClr val="tx1">
                      <a:lumMod val="85000"/>
                      <a:lumOff val="15000"/>
                    </a:schemeClr>
                  </a:solidFill>
                  <a:latin typeface="Times New Roman"/>
                  <a:cs typeface="Times New Roman"/>
                </a:rPr>
                <a:t>UNAM</a:t>
              </a:r>
              <a:endParaRPr lang="en-US" sz="1600" dirty="0">
                <a:solidFill>
                  <a:schemeClr val="tx1">
                    <a:lumMod val="85000"/>
                    <a:lumOff val="15000"/>
                  </a:schemeClr>
                </a:solidFill>
                <a:latin typeface="Times New Roman"/>
                <a:cs typeface="Times New Roman"/>
              </a:endParaRPr>
            </a:p>
          </p:txBody>
        </p:sp>
      </p:grpSp>
      <p:pic>
        <p:nvPicPr>
          <p:cNvPr id="15" name="Picture 14"/>
          <p:cNvPicPr>
            <a:picLocks noChangeAspect="1"/>
          </p:cNvPicPr>
          <p:nvPr/>
        </p:nvPicPr>
        <p:blipFill>
          <a:blip r:embed="rId16"/>
          <a:stretch>
            <a:fillRect/>
          </a:stretch>
        </p:blipFill>
        <p:spPr>
          <a:xfrm rot="16200000">
            <a:off x="4423760" y="1915956"/>
            <a:ext cx="1124143" cy="449657"/>
          </a:xfrm>
          <a:prstGeom prst="rect">
            <a:avLst/>
          </a:prstGeom>
        </p:spPr>
      </p:pic>
      <p:pic>
        <p:nvPicPr>
          <p:cNvPr id="4" name="Picture 3"/>
          <p:cNvPicPr>
            <a:picLocks noChangeAspect="1"/>
          </p:cNvPicPr>
          <p:nvPr/>
        </p:nvPicPr>
        <p:blipFill rotWithShape="1">
          <a:blip r:embed="rId17"/>
          <a:srcRect l="6556" r="6063"/>
          <a:stretch/>
        </p:blipFill>
        <p:spPr>
          <a:xfrm>
            <a:off x="5210661" y="1152896"/>
            <a:ext cx="1491076" cy="1906723"/>
          </a:xfrm>
          <a:prstGeom prst="rect">
            <a:avLst/>
          </a:prstGeom>
        </p:spPr>
      </p:pic>
    </p:spTree>
    <p:extLst>
      <p:ext uri="{BB962C8B-B14F-4D97-AF65-F5344CB8AC3E}">
        <p14:creationId xmlns:p14="http://schemas.microsoft.com/office/powerpoint/2010/main" val="1993679510"/>
      </p:ext>
    </p:extLst>
  </p:cSld>
  <p:clrMapOvr>
    <a:masterClrMapping/>
  </p:clrMapOvr>
  <mc:AlternateContent xmlns:mc="http://schemas.openxmlformats.org/markup-compatibility/2006" xmlns:p14="http://schemas.microsoft.com/office/powerpoint/2010/main">
    <mc:Choice Requires="p14">
      <p:transition p14:dur="0" advTm="12638"/>
    </mc:Choice>
    <mc:Fallback xmlns="">
      <p:transition xmlns:p14="http://schemas.microsoft.com/office/powerpoint/2010/main" advTm="12638"/>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173103" y="2965518"/>
            <a:ext cx="3594630" cy="1362075"/>
          </a:xfrm>
        </p:spPr>
        <p:txBody>
          <a:bodyPr/>
          <a:lstStyle/>
          <a:p>
            <a:pPr algn="r"/>
            <a:r>
              <a:rPr lang="en-US" dirty="0" smtClean="0"/>
              <a:t>AND THANKS TO YOU</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56" y="0"/>
            <a:ext cx="5107278" cy="6878821"/>
          </a:xfrm>
          <a:prstGeom prst="rect">
            <a:avLst/>
          </a:prstGeom>
        </p:spPr>
      </p:pic>
      <p:grpSp>
        <p:nvGrpSpPr>
          <p:cNvPr id="2" name="Group 1"/>
          <p:cNvGrpSpPr/>
          <p:nvPr/>
        </p:nvGrpSpPr>
        <p:grpSpPr>
          <a:xfrm>
            <a:off x="6550286" y="5876348"/>
            <a:ext cx="2294023" cy="932189"/>
            <a:chOff x="6849977" y="5862079"/>
            <a:chExt cx="2294023" cy="932189"/>
          </a:xfrm>
        </p:grpSpPr>
        <p:sp>
          <p:nvSpPr>
            <p:cNvPr id="5" name="Subtitle 2"/>
            <p:cNvSpPr txBox="1">
              <a:spLocks/>
            </p:cNvSpPr>
            <p:nvPr/>
          </p:nvSpPr>
          <p:spPr>
            <a:xfrm>
              <a:off x="6849977" y="5862079"/>
              <a:ext cx="2294023" cy="93218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sz="1800" dirty="0" err="1" smtClean="0">
                  <a:solidFill>
                    <a:schemeClr val="tx1">
                      <a:lumMod val="85000"/>
                      <a:lumOff val="15000"/>
                    </a:schemeClr>
                  </a:solidFill>
                </a:rPr>
                <a:t>A.Yanes@uea.ac.uk</a:t>
              </a:r>
              <a:endParaRPr lang="en-US" sz="1800" dirty="0" smtClean="0">
                <a:solidFill>
                  <a:schemeClr val="tx1">
                    <a:lumMod val="85000"/>
                    <a:lumOff val="15000"/>
                  </a:schemeClr>
                </a:solidFill>
              </a:endParaRPr>
            </a:p>
            <a:p>
              <a:pPr algn="r"/>
              <a:r>
                <a:rPr lang="en-US" sz="1800" dirty="0" err="1" smtClean="0">
                  <a:solidFill>
                    <a:schemeClr val="tx1">
                      <a:lumMod val="85000"/>
                      <a:lumOff val="15000"/>
                    </a:schemeClr>
                  </a:solidFill>
                </a:rPr>
                <a:t>AliciaMstt</a:t>
              </a:r>
              <a:endParaRPr lang="en-US" sz="1800" dirty="0">
                <a:solidFill>
                  <a:schemeClr val="tx1">
                    <a:lumMod val="85000"/>
                    <a:lumOff val="15000"/>
                  </a:schemeClr>
                </a:solidFill>
              </a:endParaRPr>
            </a:p>
          </p:txBody>
        </p:sp>
        <p:pic>
          <p:nvPicPr>
            <p:cNvPr id="6" name="Picture 5"/>
            <p:cNvPicPr>
              <a:picLocks noChangeAspect="1"/>
            </p:cNvPicPr>
            <p:nvPr/>
          </p:nvPicPr>
          <p:blipFill>
            <a:blip r:embed="rId3"/>
            <a:stretch>
              <a:fillRect/>
            </a:stretch>
          </p:blipFill>
          <p:spPr>
            <a:xfrm>
              <a:off x="7806419" y="6231001"/>
              <a:ext cx="334825" cy="334825"/>
            </a:xfrm>
            <a:prstGeom prst="rect">
              <a:avLst/>
            </a:prstGeom>
          </p:spPr>
        </p:pic>
      </p:grpSp>
    </p:spTree>
    <p:extLst>
      <p:ext uri="{BB962C8B-B14F-4D97-AF65-F5344CB8AC3E}">
        <p14:creationId xmlns:p14="http://schemas.microsoft.com/office/powerpoint/2010/main" val="3047948371"/>
      </p:ext>
    </p:extLst>
  </p:cSld>
  <p:clrMapOvr>
    <a:masterClrMapping/>
  </p:clrMapOvr>
  <mc:AlternateContent xmlns:mc="http://schemas.openxmlformats.org/markup-compatibility/2006" xmlns:p14="http://schemas.microsoft.com/office/powerpoint/2010/main">
    <mc:Choice Requires="p14">
      <p:transition p14:dur="0" advTm="4423"/>
    </mc:Choice>
    <mc:Fallback xmlns="">
      <p:transition xmlns:p14="http://schemas.microsoft.com/office/powerpoint/2010/main" advTm="4423"/>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173103" y="2965518"/>
            <a:ext cx="3594630" cy="1362075"/>
          </a:xfrm>
        </p:spPr>
        <p:txBody>
          <a:bodyPr/>
          <a:lstStyle/>
          <a:p>
            <a:pPr algn="r"/>
            <a:r>
              <a:rPr lang="en-US" dirty="0" smtClean="0"/>
              <a:t>If someone asks…</a:t>
            </a:r>
            <a:endParaRPr lang="en-US" dirty="0"/>
          </a:p>
        </p:txBody>
      </p:sp>
    </p:spTree>
    <p:extLst>
      <p:ext uri="{BB962C8B-B14F-4D97-AF65-F5344CB8AC3E}">
        <p14:creationId xmlns:p14="http://schemas.microsoft.com/office/powerpoint/2010/main" val="1108393899"/>
      </p:ext>
    </p:extLst>
  </p:cSld>
  <p:clrMapOvr>
    <a:masterClrMapping/>
  </p:clrMapOvr>
  <mc:AlternateContent xmlns:mc="http://schemas.openxmlformats.org/markup-compatibility/2006" xmlns:p14="http://schemas.microsoft.com/office/powerpoint/2010/main">
    <mc:Choice Requires="p14">
      <p:transition p14:dur="0" advTm="4423"/>
    </mc:Choice>
    <mc:Fallback xmlns="">
      <p:transition xmlns:p14="http://schemas.microsoft.com/office/powerpoint/2010/main" advTm="4423"/>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40080" y="811196"/>
            <a:ext cx="5203920" cy="5163608"/>
            <a:chOff x="5280046" y="2315568"/>
            <a:chExt cx="4314061" cy="4447262"/>
          </a:xfrm>
          <a:effectLst/>
        </p:grpSpPr>
        <p:sp>
          <p:nvSpPr>
            <p:cNvPr id="5" name="Rectangle 4"/>
            <p:cNvSpPr/>
            <p:nvPr/>
          </p:nvSpPr>
          <p:spPr>
            <a:xfrm>
              <a:off x="5280046" y="3259383"/>
              <a:ext cx="3746991" cy="34867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645332" y="2315568"/>
              <a:ext cx="3437982" cy="3484068"/>
            </a:xfrm>
            <a:prstGeom prst="rect">
              <a:avLst/>
            </a:prstGeom>
          </p:spPr>
        </p:pic>
        <p:sp>
          <p:nvSpPr>
            <p:cNvPr id="7" name="TextBox 6"/>
            <p:cNvSpPr txBox="1"/>
            <p:nvPr/>
          </p:nvSpPr>
          <p:spPr>
            <a:xfrm>
              <a:off x="6018382" y="6239610"/>
              <a:ext cx="3575725" cy="523220"/>
            </a:xfrm>
            <a:prstGeom prst="rect">
              <a:avLst/>
            </a:prstGeom>
            <a:noFill/>
          </p:spPr>
          <p:txBody>
            <a:bodyPr wrap="square" rtlCol="0">
              <a:spAutoFit/>
            </a:bodyPr>
            <a:lstStyle/>
            <a:p>
              <a:r>
                <a:rPr lang="en-US" sz="1400" b="1" dirty="0" smtClean="0"/>
                <a:t>Excluding</a:t>
              </a:r>
              <a:r>
                <a:rPr lang="en-US" sz="1400" dirty="0" smtClean="0"/>
                <a:t> </a:t>
              </a:r>
              <a:r>
                <a:rPr lang="en-US" sz="1400" baseline="0" dirty="0" smtClean="0"/>
                <a:t>Zamorano (</a:t>
              </a:r>
              <a:r>
                <a:rPr lang="en-US" sz="1400" baseline="0" dirty="0" err="1" smtClean="0"/>
                <a:t>Za</a:t>
              </a:r>
              <a:r>
                <a:rPr lang="en-US" sz="1400" baseline="0" dirty="0" smtClean="0"/>
                <a:t>) and </a:t>
              </a:r>
              <a:r>
                <a:rPr lang="en-US" sz="1400" baseline="0" dirty="0" err="1" smtClean="0"/>
                <a:t>outgruop</a:t>
              </a:r>
              <a:r>
                <a:rPr lang="en-US" sz="1400" dirty="0" smtClean="0"/>
                <a:t> (Out)</a:t>
              </a:r>
            </a:p>
            <a:p>
              <a:endParaRPr lang="en-US" sz="1400" dirty="0"/>
            </a:p>
          </p:txBody>
        </p:sp>
      </p:grpSp>
      <p:pic>
        <p:nvPicPr>
          <p:cNvPr id="8" name="Picture 7"/>
          <p:cNvPicPr>
            <a:picLocks noChangeAspect="1"/>
          </p:cNvPicPr>
          <p:nvPr/>
        </p:nvPicPr>
        <p:blipFill rotWithShape="1">
          <a:blip r:embed="rId3"/>
          <a:srcRect l="26250"/>
          <a:stretch/>
        </p:blipFill>
        <p:spPr>
          <a:xfrm>
            <a:off x="491842" y="1074366"/>
            <a:ext cx="3627333" cy="3108228"/>
          </a:xfrm>
          <a:prstGeom prst="rect">
            <a:avLst/>
          </a:prstGeom>
        </p:spPr>
      </p:pic>
    </p:spTree>
    <p:extLst>
      <p:ext uri="{BB962C8B-B14F-4D97-AF65-F5344CB8AC3E}">
        <p14:creationId xmlns:p14="http://schemas.microsoft.com/office/powerpoint/2010/main" val="3063335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1124" y="1307385"/>
            <a:ext cx="7356476" cy="3861446"/>
          </a:xfrm>
          <a:prstGeom prst="rect">
            <a:avLst/>
          </a:prstGeom>
        </p:spPr>
      </p:pic>
      <p:sp>
        <p:nvSpPr>
          <p:cNvPr id="3" name="TextBox 2"/>
          <p:cNvSpPr txBox="1"/>
          <p:nvPr/>
        </p:nvSpPr>
        <p:spPr>
          <a:xfrm>
            <a:off x="5734032" y="5378827"/>
            <a:ext cx="3159125" cy="369332"/>
          </a:xfrm>
          <a:prstGeom prst="rect">
            <a:avLst/>
          </a:prstGeom>
          <a:noFill/>
        </p:spPr>
        <p:txBody>
          <a:bodyPr wrap="square" rtlCol="0">
            <a:spAutoFit/>
          </a:bodyPr>
          <a:lstStyle/>
          <a:p>
            <a:r>
              <a:rPr lang="en-US" dirty="0" smtClean="0"/>
              <a:t>Peterson </a:t>
            </a:r>
            <a:r>
              <a:rPr lang="en-US" i="1" dirty="0" smtClean="0"/>
              <a:t>et al. </a:t>
            </a:r>
            <a:r>
              <a:rPr lang="en-US" dirty="0" smtClean="0"/>
              <a:t>2012</a:t>
            </a:r>
            <a:r>
              <a:rPr lang="en-US" dirty="0"/>
              <a:t>. </a:t>
            </a:r>
            <a:r>
              <a:rPr lang="en-US" dirty="0" err="1"/>
              <a:t>PLoS</a:t>
            </a:r>
            <a:r>
              <a:rPr lang="en-US" dirty="0"/>
              <a:t> ONE</a:t>
            </a:r>
          </a:p>
        </p:txBody>
      </p:sp>
      <p:grpSp>
        <p:nvGrpSpPr>
          <p:cNvPr id="10" name="Group 9"/>
          <p:cNvGrpSpPr/>
          <p:nvPr/>
        </p:nvGrpSpPr>
        <p:grpSpPr>
          <a:xfrm>
            <a:off x="3403600" y="4680571"/>
            <a:ext cx="1364864" cy="490381"/>
            <a:chOff x="3403600" y="3639752"/>
            <a:chExt cx="1364864" cy="490381"/>
          </a:xfrm>
        </p:grpSpPr>
        <p:sp>
          <p:nvSpPr>
            <p:cNvPr id="11" name="TextBox 10"/>
            <p:cNvSpPr txBox="1"/>
            <p:nvPr/>
          </p:nvSpPr>
          <p:spPr>
            <a:xfrm>
              <a:off x="3403600" y="3760801"/>
              <a:ext cx="1364864" cy="369332"/>
            </a:xfrm>
            <a:prstGeom prst="rect">
              <a:avLst/>
            </a:prstGeom>
            <a:noFill/>
          </p:spPr>
          <p:txBody>
            <a:bodyPr wrap="none" rtlCol="0">
              <a:spAutoFit/>
            </a:bodyPr>
            <a:lstStyle/>
            <a:p>
              <a:r>
                <a:rPr lang="en-US" b="1" dirty="0" smtClean="0">
                  <a:solidFill>
                    <a:srgbClr val="FF0000"/>
                  </a:solidFill>
                </a:rPr>
                <a:t>“RAD-locus”</a:t>
              </a:r>
              <a:endParaRPr lang="en-US" b="1" dirty="0">
                <a:solidFill>
                  <a:srgbClr val="FF0000"/>
                </a:solidFill>
              </a:endParaRPr>
            </a:p>
          </p:txBody>
        </p:sp>
        <p:sp>
          <p:nvSpPr>
            <p:cNvPr id="12" name="Left Brace 11"/>
            <p:cNvSpPr/>
            <p:nvPr/>
          </p:nvSpPr>
          <p:spPr>
            <a:xfrm rot="16200000">
              <a:off x="3845789" y="3424053"/>
              <a:ext cx="188783" cy="620181"/>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grpSp>
      <p:grpSp>
        <p:nvGrpSpPr>
          <p:cNvPr id="13" name="Group 12"/>
          <p:cNvGrpSpPr/>
          <p:nvPr/>
        </p:nvGrpSpPr>
        <p:grpSpPr>
          <a:xfrm>
            <a:off x="5977467" y="3377619"/>
            <a:ext cx="1641148" cy="1948935"/>
            <a:chOff x="5977467" y="2336800"/>
            <a:chExt cx="1641148" cy="1948935"/>
          </a:xfrm>
        </p:grpSpPr>
        <p:sp>
          <p:nvSpPr>
            <p:cNvPr id="14" name="TextBox 13"/>
            <p:cNvSpPr txBox="1"/>
            <p:nvPr/>
          </p:nvSpPr>
          <p:spPr>
            <a:xfrm>
              <a:off x="6536267" y="3760801"/>
              <a:ext cx="1082348" cy="369332"/>
            </a:xfrm>
            <a:prstGeom prst="rect">
              <a:avLst/>
            </a:prstGeom>
            <a:noFill/>
          </p:spPr>
          <p:txBody>
            <a:bodyPr wrap="none" rtlCol="0">
              <a:spAutoFit/>
            </a:bodyPr>
            <a:lstStyle/>
            <a:p>
              <a:r>
                <a:rPr lang="en-US" b="1" dirty="0" smtClean="0">
                  <a:solidFill>
                    <a:srgbClr val="0000FF"/>
                  </a:solidFill>
                </a:rPr>
                <a:t>Coverage</a:t>
              </a:r>
              <a:endParaRPr lang="en-US" b="1" dirty="0">
                <a:solidFill>
                  <a:srgbClr val="0000FF"/>
                </a:solidFill>
              </a:endParaRPr>
            </a:p>
          </p:txBody>
        </p:sp>
        <p:sp>
          <p:nvSpPr>
            <p:cNvPr id="15" name="Oval 14"/>
            <p:cNvSpPr/>
            <p:nvPr/>
          </p:nvSpPr>
          <p:spPr>
            <a:xfrm>
              <a:off x="5977467" y="2336800"/>
              <a:ext cx="423333" cy="914400"/>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977467" y="3371335"/>
              <a:ext cx="423333" cy="914400"/>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456730" y="1921828"/>
            <a:ext cx="7280869" cy="3421438"/>
            <a:chOff x="1456730" y="1905116"/>
            <a:chExt cx="7280869" cy="3421438"/>
          </a:xfrm>
        </p:grpSpPr>
        <p:sp>
          <p:nvSpPr>
            <p:cNvPr id="4" name="Rectangle 3"/>
            <p:cNvSpPr/>
            <p:nvPr/>
          </p:nvSpPr>
          <p:spPr>
            <a:xfrm>
              <a:off x="1456730" y="3125059"/>
              <a:ext cx="7280869" cy="220149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28139" y="1905116"/>
              <a:ext cx="1449328" cy="3046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66619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95" y="0"/>
            <a:ext cx="3245508" cy="6858000"/>
          </a:xfrm>
          <a:prstGeom prst="rect">
            <a:avLst/>
          </a:prstGeom>
        </p:spPr>
      </p:pic>
      <p:pic>
        <p:nvPicPr>
          <p:cNvPr id="3" name="Picture 2"/>
          <p:cNvPicPr>
            <a:picLocks noChangeAspect="1"/>
          </p:cNvPicPr>
          <p:nvPr/>
        </p:nvPicPr>
        <p:blipFill>
          <a:blip r:embed="rId3"/>
          <a:stretch>
            <a:fillRect/>
          </a:stretch>
        </p:blipFill>
        <p:spPr>
          <a:xfrm>
            <a:off x="2871275" y="548680"/>
            <a:ext cx="3068877" cy="5616624"/>
          </a:xfrm>
          <a:prstGeom prst="rect">
            <a:avLst/>
          </a:prstGeom>
        </p:spPr>
      </p:pic>
      <p:pic>
        <p:nvPicPr>
          <p:cNvPr id="4" name="Picture 3"/>
          <p:cNvPicPr>
            <a:picLocks noChangeAspect="1"/>
          </p:cNvPicPr>
          <p:nvPr/>
        </p:nvPicPr>
        <p:blipFill>
          <a:blip r:embed="rId4"/>
          <a:stretch>
            <a:fillRect/>
          </a:stretch>
        </p:blipFill>
        <p:spPr>
          <a:xfrm>
            <a:off x="6057900" y="99020"/>
            <a:ext cx="3086100" cy="6210300"/>
          </a:xfrm>
          <a:prstGeom prst="rect">
            <a:avLst/>
          </a:prstGeom>
        </p:spPr>
      </p:pic>
    </p:spTree>
    <p:extLst>
      <p:ext uri="{BB962C8B-B14F-4D97-AF65-F5344CB8AC3E}">
        <p14:creationId xmlns:p14="http://schemas.microsoft.com/office/powerpoint/2010/main" val="37969600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105" y="908720"/>
            <a:ext cx="8589383" cy="3110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 name="Group 2"/>
          <p:cNvGrpSpPr/>
          <p:nvPr/>
        </p:nvGrpSpPr>
        <p:grpSpPr>
          <a:xfrm>
            <a:off x="-1" y="5253584"/>
            <a:ext cx="9256135" cy="1631800"/>
            <a:chOff x="-1" y="5253584"/>
            <a:chExt cx="9256135" cy="1631800"/>
          </a:xfrm>
        </p:grpSpPr>
        <p:pic>
          <p:nvPicPr>
            <p:cNvPr id="4"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1760" y="5256582"/>
              <a:ext cx="1237016" cy="1628801"/>
            </a:xfrm>
            <a:prstGeom prst="rect">
              <a:avLst/>
            </a:prstGeom>
            <a:ln w="38100" cap="sq">
              <a:noFill/>
              <a:prstDash val="solid"/>
              <a:miter lim="800000"/>
            </a:ln>
            <a:effectLst/>
          </p:spPr>
        </p:pic>
        <p:pic>
          <p:nvPicPr>
            <p:cNvPr id="5"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5616" y="5256584"/>
              <a:ext cx="1322125" cy="1628800"/>
            </a:xfrm>
            <a:prstGeom prst="rect">
              <a:avLst/>
            </a:prstGeom>
            <a:ln w="38100" cap="sq">
              <a:noFill/>
              <a:prstDash val="solid"/>
              <a:miter lim="800000"/>
            </a:ln>
            <a:effec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 y="5256582"/>
              <a:ext cx="1203613" cy="1628802"/>
            </a:xfrm>
            <a:prstGeom prst="rect">
              <a:avLst/>
            </a:prstGeom>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36371" y="5253584"/>
              <a:ext cx="1151653" cy="1631799"/>
            </a:xfrm>
            <a:prstGeom prst="rect">
              <a:avLst/>
            </a:prstGeom>
          </p:spPr>
        </p:pic>
        <p:pic>
          <p:nvPicPr>
            <p:cNvPr id="8"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716016" y="5256584"/>
              <a:ext cx="4540118" cy="1628800"/>
            </a:xfrm>
            <a:prstGeom prst="rect">
              <a:avLst/>
            </a:prstGeom>
            <a:ln w="9525">
              <a:noFill/>
              <a:miter lim="800000"/>
              <a:headEnd/>
              <a:tailEnd/>
            </a:ln>
            <a:effectLst/>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38104506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00100"/>
            <a:ext cx="9144000" cy="5237904"/>
          </a:xfrm>
          <a:prstGeom prst="rect">
            <a:avLst/>
          </a:prstGeom>
        </p:spPr>
      </p:pic>
    </p:spTree>
    <p:extLst>
      <p:ext uri="{BB962C8B-B14F-4D97-AF65-F5344CB8AC3E}">
        <p14:creationId xmlns:p14="http://schemas.microsoft.com/office/powerpoint/2010/main" val="28976762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3538" y="323132"/>
            <a:ext cx="7125232" cy="954107"/>
          </a:xfrm>
          <a:prstGeom prst="rect">
            <a:avLst/>
          </a:prstGeom>
          <a:noFill/>
          <a:ln>
            <a:noFill/>
          </a:ln>
        </p:spPr>
        <p:txBody>
          <a:bodyPr wrap="square" rtlCol="0">
            <a:spAutoFit/>
          </a:bodyPr>
          <a:lstStyle/>
          <a:p>
            <a:pPr algn="ctr"/>
            <a:r>
              <a:rPr lang="en-US" sz="2800" b="1" dirty="0" smtClean="0">
                <a:solidFill>
                  <a:srgbClr val="008000"/>
                </a:solidFill>
              </a:rPr>
              <a:t>Implications of genotyping errors for population genetics </a:t>
            </a:r>
            <a:endParaRPr lang="en-US" sz="2800" b="1" dirty="0">
              <a:solidFill>
                <a:srgbClr val="008000"/>
              </a:solidFill>
            </a:endParaRPr>
          </a:p>
        </p:txBody>
      </p:sp>
      <p:sp>
        <p:nvSpPr>
          <p:cNvPr id="4" name="TextBox 3"/>
          <p:cNvSpPr txBox="1"/>
          <p:nvPr/>
        </p:nvSpPr>
        <p:spPr>
          <a:xfrm>
            <a:off x="1971662" y="1494038"/>
            <a:ext cx="6046174" cy="4262705"/>
          </a:xfrm>
          <a:prstGeom prst="rect">
            <a:avLst/>
          </a:prstGeom>
          <a:noFill/>
        </p:spPr>
        <p:txBody>
          <a:bodyPr wrap="square" rtlCol="0">
            <a:spAutoFit/>
          </a:bodyPr>
          <a:lstStyle/>
          <a:p>
            <a:pPr marL="285750" indent="-285750">
              <a:buFont typeface="Arial"/>
              <a:buChar char="•"/>
            </a:pPr>
            <a:r>
              <a:rPr lang="en-GB" sz="2400" dirty="0"/>
              <a:t>A</a:t>
            </a:r>
            <a:r>
              <a:rPr lang="en-GB" sz="2400" dirty="0" smtClean="0"/>
              <a:t>rtificial </a:t>
            </a:r>
            <a:r>
              <a:rPr lang="en-GB" sz="2400" dirty="0"/>
              <a:t>excess of </a:t>
            </a:r>
            <a:r>
              <a:rPr lang="en-GB" sz="2400" dirty="0" smtClean="0"/>
              <a:t>homozygotes</a:t>
            </a:r>
          </a:p>
          <a:p>
            <a:pPr marL="285750" indent="-285750">
              <a:buFont typeface="Arial"/>
              <a:buChar char="•"/>
            </a:pPr>
            <a:endParaRPr lang="en-GB" sz="1100" dirty="0" smtClean="0"/>
          </a:p>
          <a:p>
            <a:pPr marL="285750" indent="-285750">
              <a:buFont typeface="Arial"/>
              <a:buChar char="•"/>
            </a:pPr>
            <a:r>
              <a:rPr lang="en-GB" sz="2400" dirty="0"/>
              <a:t>F</a:t>
            </a:r>
            <a:r>
              <a:rPr lang="en-GB" sz="2400" dirty="0" smtClean="0"/>
              <a:t>alse </a:t>
            </a:r>
            <a:r>
              <a:rPr lang="en-GB" sz="2400" dirty="0"/>
              <a:t>departure from Hardy–</a:t>
            </a:r>
            <a:r>
              <a:rPr lang="en-GB" sz="2400" dirty="0" smtClean="0"/>
              <a:t>Weinberg</a:t>
            </a:r>
          </a:p>
          <a:p>
            <a:pPr marL="285750" indent="-285750">
              <a:buFont typeface="Arial"/>
              <a:buChar char="•"/>
            </a:pPr>
            <a:endParaRPr lang="en-GB" sz="1100" dirty="0"/>
          </a:p>
          <a:p>
            <a:pPr marL="285750" indent="-285750">
              <a:buFont typeface="Arial"/>
              <a:buChar char="•"/>
            </a:pPr>
            <a:r>
              <a:rPr lang="en-GB" sz="2400" dirty="0"/>
              <a:t>O</a:t>
            </a:r>
            <a:r>
              <a:rPr lang="en-GB" sz="2400" dirty="0" smtClean="0"/>
              <a:t>verestimation </a:t>
            </a:r>
            <a:r>
              <a:rPr lang="en-GB" sz="2400" dirty="0"/>
              <a:t>of inbreeding </a:t>
            </a:r>
            <a:endParaRPr lang="en-GB" sz="2400" dirty="0" smtClean="0"/>
          </a:p>
          <a:p>
            <a:pPr marL="285750" indent="-285750">
              <a:buFont typeface="Arial"/>
              <a:buChar char="•"/>
            </a:pPr>
            <a:endParaRPr lang="en-GB" sz="1100" dirty="0" smtClean="0"/>
          </a:p>
          <a:p>
            <a:pPr marL="285750" indent="-285750">
              <a:buFont typeface="Arial"/>
              <a:buChar char="•"/>
            </a:pPr>
            <a:r>
              <a:rPr lang="en-GB" sz="2400" dirty="0"/>
              <a:t>U</a:t>
            </a:r>
            <a:r>
              <a:rPr lang="en-GB" sz="2400" dirty="0" smtClean="0"/>
              <a:t>nreliable </a:t>
            </a:r>
            <a:r>
              <a:rPr lang="en-GB" sz="2400" dirty="0"/>
              <a:t>inferences about population </a:t>
            </a:r>
            <a:r>
              <a:rPr lang="en-GB" sz="2400" dirty="0" smtClean="0"/>
              <a:t>structure</a:t>
            </a:r>
          </a:p>
          <a:p>
            <a:pPr marL="285750" indent="-285750">
              <a:buFont typeface="Arial"/>
              <a:buChar char="•"/>
            </a:pPr>
            <a:endParaRPr lang="en-GB" sz="1100" dirty="0" smtClean="0"/>
          </a:p>
          <a:p>
            <a:pPr marL="285750" indent="-285750">
              <a:buFont typeface="Arial"/>
              <a:buChar char="•"/>
            </a:pPr>
            <a:r>
              <a:rPr lang="en-GB" sz="2400" dirty="0"/>
              <a:t>W</a:t>
            </a:r>
            <a:r>
              <a:rPr lang="en-GB" sz="2400" dirty="0" smtClean="0"/>
              <a:t>rong </a:t>
            </a:r>
            <a:r>
              <a:rPr lang="en-GB" sz="2400" dirty="0"/>
              <a:t>estimations of nucleotide </a:t>
            </a:r>
            <a:r>
              <a:rPr lang="en-GB" sz="2400" dirty="0" smtClean="0"/>
              <a:t>diversity</a:t>
            </a:r>
          </a:p>
          <a:p>
            <a:pPr marL="285750" indent="-285750">
              <a:buFont typeface="Arial"/>
              <a:buChar char="•"/>
            </a:pPr>
            <a:endParaRPr lang="en-GB" sz="1100" dirty="0" smtClean="0"/>
          </a:p>
          <a:p>
            <a:pPr marL="285750" indent="-285750">
              <a:buFont typeface="Arial"/>
              <a:buChar char="•"/>
            </a:pPr>
            <a:r>
              <a:rPr lang="en-US" sz="2400" dirty="0"/>
              <a:t>I</a:t>
            </a:r>
            <a:r>
              <a:rPr lang="en-US" sz="2400" dirty="0" smtClean="0"/>
              <a:t>ncorrect </a:t>
            </a:r>
            <a:r>
              <a:rPr lang="en-US" sz="2400" dirty="0"/>
              <a:t>inferences at the genome-wide </a:t>
            </a:r>
            <a:r>
              <a:rPr lang="en-US" sz="2400" dirty="0" smtClean="0"/>
              <a:t>level</a:t>
            </a:r>
          </a:p>
          <a:p>
            <a:pPr marL="285750" indent="-285750">
              <a:buFont typeface="Arial"/>
              <a:buChar char="•"/>
            </a:pPr>
            <a:endParaRPr lang="en-US" sz="2400" dirty="0"/>
          </a:p>
        </p:txBody>
      </p:sp>
      <p:sp>
        <p:nvSpPr>
          <p:cNvPr id="6" name="TextBox 5"/>
          <p:cNvSpPr txBox="1"/>
          <p:nvPr/>
        </p:nvSpPr>
        <p:spPr>
          <a:xfrm>
            <a:off x="1704318" y="5717667"/>
            <a:ext cx="6313518" cy="707886"/>
          </a:xfrm>
          <a:prstGeom prst="rect">
            <a:avLst/>
          </a:prstGeom>
          <a:noFill/>
        </p:spPr>
        <p:txBody>
          <a:bodyPr wrap="square" rtlCol="0">
            <a:spAutoFit/>
          </a:bodyPr>
          <a:lstStyle/>
          <a:p>
            <a:pPr algn="ctr"/>
            <a:r>
              <a:rPr lang="en-GB" sz="2000" b="1" dirty="0">
                <a:solidFill>
                  <a:srgbClr val="17375E"/>
                </a:solidFill>
              </a:rPr>
              <a:t>mitigated and accounted for if error rates are </a:t>
            </a:r>
            <a:endParaRPr lang="en-GB" sz="2000" b="1" dirty="0" smtClean="0">
              <a:solidFill>
                <a:srgbClr val="17375E"/>
              </a:solidFill>
            </a:endParaRPr>
          </a:p>
          <a:p>
            <a:pPr algn="ctr"/>
            <a:r>
              <a:rPr lang="en-GB" sz="2000" b="1" dirty="0" smtClean="0">
                <a:solidFill>
                  <a:srgbClr val="17375E"/>
                </a:solidFill>
              </a:rPr>
              <a:t>quantified </a:t>
            </a:r>
            <a:r>
              <a:rPr lang="en-GB" sz="2000" b="1" dirty="0">
                <a:solidFill>
                  <a:srgbClr val="17375E"/>
                </a:solidFill>
              </a:rPr>
              <a:t>and reported</a:t>
            </a:r>
            <a:endParaRPr lang="en-US" sz="2000" b="1" dirty="0">
              <a:solidFill>
                <a:srgbClr val="17375E"/>
              </a:solidFill>
            </a:endParaRPr>
          </a:p>
        </p:txBody>
      </p:sp>
      <p:sp>
        <p:nvSpPr>
          <p:cNvPr id="5" name="TextBox 4"/>
          <p:cNvSpPr txBox="1"/>
          <p:nvPr/>
        </p:nvSpPr>
        <p:spPr>
          <a:xfrm>
            <a:off x="1971662" y="5717667"/>
            <a:ext cx="6313518" cy="707886"/>
          </a:xfrm>
          <a:prstGeom prst="rect">
            <a:avLst/>
          </a:prstGeom>
          <a:solidFill>
            <a:srgbClr val="FFFFFF"/>
          </a:solidFill>
        </p:spPr>
        <p:txBody>
          <a:bodyPr wrap="square" rtlCol="0">
            <a:spAutoFit/>
          </a:bodyPr>
          <a:lstStyle/>
          <a:p>
            <a:pPr algn="ctr"/>
            <a:r>
              <a:rPr lang="en-GB" sz="2000" b="1" dirty="0" smtClean="0">
                <a:solidFill>
                  <a:srgbClr val="17375E"/>
                </a:solidFill>
              </a:rPr>
              <a:t>overlooked in RADseq</a:t>
            </a:r>
            <a:r>
              <a:rPr lang="en-GB" sz="2000" b="1" dirty="0">
                <a:solidFill>
                  <a:srgbClr val="17375E"/>
                </a:solidFill>
              </a:rPr>
              <a:t> </a:t>
            </a:r>
            <a:endParaRPr lang="en-GB" sz="2000" b="1" dirty="0" smtClean="0">
              <a:solidFill>
                <a:srgbClr val="17375E"/>
              </a:solidFill>
            </a:endParaRPr>
          </a:p>
          <a:p>
            <a:pPr algn="ctr"/>
            <a:endParaRPr lang="en-US" sz="2000" b="1" dirty="0">
              <a:solidFill>
                <a:srgbClr val="17375E"/>
              </a:solidFill>
            </a:endParaRPr>
          </a:p>
        </p:txBody>
      </p:sp>
    </p:spTree>
    <p:extLst>
      <p:ext uri="{BB962C8B-B14F-4D97-AF65-F5344CB8AC3E}">
        <p14:creationId xmlns:p14="http://schemas.microsoft.com/office/powerpoint/2010/main" val="4144465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9280" y="301386"/>
            <a:ext cx="7426331" cy="584776"/>
          </a:xfrm>
          <a:prstGeom prst="rect">
            <a:avLst/>
          </a:prstGeom>
          <a:noFill/>
          <a:ln>
            <a:noFill/>
          </a:ln>
        </p:spPr>
        <p:txBody>
          <a:bodyPr wrap="square" rtlCol="0">
            <a:spAutoFit/>
          </a:bodyPr>
          <a:lstStyle/>
          <a:p>
            <a:pPr algn="ctr"/>
            <a:r>
              <a:rPr lang="en-US" sz="3200" b="1" dirty="0" smtClean="0">
                <a:solidFill>
                  <a:srgbClr val="008000"/>
                </a:solidFill>
              </a:rPr>
              <a:t>RADseq sources of error</a:t>
            </a:r>
            <a:endParaRPr lang="en-US" sz="3200" b="1" dirty="0">
              <a:solidFill>
                <a:srgbClr val="008000"/>
              </a:solidFill>
            </a:endParaRPr>
          </a:p>
        </p:txBody>
      </p:sp>
      <p:sp>
        <p:nvSpPr>
          <p:cNvPr id="5" name="Rectangle 4"/>
          <p:cNvSpPr/>
          <p:nvPr/>
        </p:nvSpPr>
        <p:spPr>
          <a:xfrm>
            <a:off x="4819884" y="2242993"/>
            <a:ext cx="3719417" cy="523220"/>
          </a:xfrm>
          <a:prstGeom prst="rect">
            <a:avLst/>
          </a:prstGeom>
        </p:spPr>
        <p:txBody>
          <a:bodyPr wrap="square">
            <a:spAutoFit/>
          </a:bodyPr>
          <a:lstStyle/>
          <a:p>
            <a:pPr algn="ctr"/>
            <a:r>
              <a:rPr lang="en-US" sz="2800" b="1" dirty="0" smtClean="0">
                <a:solidFill>
                  <a:srgbClr val="17375E"/>
                </a:solidFill>
              </a:rPr>
              <a:t>Species genome</a:t>
            </a:r>
            <a:endParaRPr lang="en-US" sz="2800" b="1" dirty="0">
              <a:solidFill>
                <a:srgbClr val="17375E"/>
              </a:solidFill>
            </a:endParaRPr>
          </a:p>
        </p:txBody>
      </p:sp>
      <p:sp>
        <p:nvSpPr>
          <p:cNvPr id="6" name="Rectangle 5"/>
          <p:cNvSpPr/>
          <p:nvPr/>
        </p:nvSpPr>
        <p:spPr>
          <a:xfrm>
            <a:off x="1300975" y="2763547"/>
            <a:ext cx="3518909" cy="523220"/>
          </a:xfrm>
          <a:prstGeom prst="rect">
            <a:avLst/>
          </a:prstGeom>
        </p:spPr>
        <p:txBody>
          <a:bodyPr wrap="square">
            <a:spAutoFit/>
          </a:bodyPr>
          <a:lstStyle/>
          <a:p>
            <a:pPr algn="ctr"/>
            <a:r>
              <a:rPr lang="en-GB" sz="2800" b="1" dirty="0">
                <a:solidFill>
                  <a:srgbClr val="17375E"/>
                </a:solidFill>
              </a:rPr>
              <a:t>Wet lab </a:t>
            </a:r>
            <a:r>
              <a:rPr lang="en-US" sz="2800" dirty="0" smtClean="0"/>
              <a:t> </a:t>
            </a:r>
          </a:p>
        </p:txBody>
      </p:sp>
      <p:sp>
        <p:nvSpPr>
          <p:cNvPr id="7" name="Rectangle 6"/>
          <p:cNvSpPr/>
          <p:nvPr/>
        </p:nvSpPr>
        <p:spPr>
          <a:xfrm>
            <a:off x="1300975" y="4660111"/>
            <a:ext cx="3719417" cy="954107"/>
          </a:xfrm>
          <a:prstGeom prst="rect">
            <a:avLst/>
          </a:prstGeom>
        </p:spPr>
        <p:txBody>
          <a:bodyPr wrap="square">
            <a:spAutoFit/>
          </a:bodyPr>
          <a:lstStyle/>
          <a:p>
            <a:pPr algn="ctr"/>
            <a:r>
              <a:rPr lang="en-US" sz="2800" b="1" dirty="0" smtClean="0">
                <a:solidFill>
                  <a:srgbClr val="17375E"/>
                </a:solidFill>
              </a:rPr>
              <a:t>Next Generation Sequencing</a:t>
            </a:r>
            <a:endParaRPr lang="en-US" sz="2800" b="1" dirty="0">
              <a:solidFill>
                <a:srgbClr val="17375E"/>
              </a:solidFill>
            </a:endParaRPr>
          </a:p>
        </p:txBody>
      </p:sp>
      <p:sp>
        <p:nvSpPr>
          <p:cNvPr id="9" name="Rectangle 8"/>
          <p:cNvSpPr/>
          <p:nvPr/>
        </p:nvSpPr>
        <p:spPr>
          <a:xfrm>
            <a:off x="4819884" y="3911671"/>
            <a:ext cx="3719417" cy="523220"/>
          </a:xfrm>
          <a:prstGeom prst="rect">
            <a:avLst/>
          </a:prstGeom>
        </p:spPr>
        <p:txBody>
          <a:bodyPr wrap="square">
            <a:spAutoFit/>
          </a:bodyPr>
          <a:lstStyle/>
          <a:p>
            <a:pPr algn="ctr"/>
            <a:r>
              <a:rPr lang="en-US" sz="2800" b="1" dirty="0" smtClean="0">
                <a:solidFill>
                  <a:srgbClr val="17375E"/>
                </a:solidFill>
              </a:rPr>
              <a:t>Bioinformatics</a:t>
            </a:r>
            <a:endParaRPr lang="en-US" sz="2800" b="1" dirty="0">
              <a:solidFill>
                <a:srgbClr val="17375E"/>
              </a:solidFill>
            </a:endParaRPr>
          </a:p>
        </p:txBody>
      </p:sp>
      <p:sp>
        <p:nvSpPr>
          <p:cNvPr id="11" name="TextBox 10"/>
          <p:cNvSpPr txBox="1"/>
          <p:nvPr/>
        </p:nvSpPr>
        <p:spPr>
          <a:xfrm>
            <a:off x="1801548" y="3387400"/>
            <a:ext cx="3150816" cy="369332"/>
          </a:xfrm>
          <a:prstGeom prst="rect">
            <a:avLst/>
          </a:prstGeom>
          <a:noFill/>
        </p:spPr>
        <p:txBody>
          <a:bodyPr wrap="square" rtlCol="0">
            <a:spAutoFit/>
          </a:bodyPr>
          <a:lstStyle/>
          <a:p>
            <a:r>
              <a:rPr lang="en-US" dirty="0" smtClean="0"/>
              <a:t>PCR stochastic sampling events</a:t>
            </a:r>
            <a:endParaRPr lang="en-US" dirty="0"/>
          </a:p>
        </p:txBody>
      </p:sp>
      <p:sp>
        <p:nvSpPr>
          <p:cNvPr id="12" name="TextBox 11"/>
          <p:cNvSpPr txBox="1"/>
          <p:nvPr/>
        </p:nvSpPr>
        <p:spPr>
          <a:xfrm>
            <a:off x="5353538" y="4496447"/>
            <a:ext cx="3272073" cy="646331"/>
          </a:xfrm>
          <a:prstGeom prst="rect">
            <a:avLst/>
          </a:prstGeom>
          <a:noFill/>
        </p:spPr>
        <p:txBody>
          <a:bodyPr wrap="square" rtlCol="0">
            <a:spAutoFit/>
          </a:bodyPr>
          <a:lstStyle/>
          <a:p>
            <a:pPr marL="285750" indent="-285750">
              <a:buFont typeface="Arial"/>
              <a:buChar char="•"/>
            </a:pPr>
            <a:r>
              <a:rPr lang="en-US" dirty="0" smtClean="0"/>
              <a:t>Assembly algorithm </a:t>
            </a:r>
          </a:p>
          <a:p>
            <a:pPr marL="285750" indent="-285750">
              <a:buFont typeface="Arial"/>
              <a:buChar char="•"/>
            </a:pPr>
            <a:r>
              <a:rPr lang="en-US" dirty="0" smtClean="0"/>
              <a:t>Mismatches parameters</a:t>
            </a:r>
            <a:endParaRPr lang="en-US" dirty="0"/>
          </a:p>
        </p:txBody>
      </p:sp>
      <p:sp>
        <p:nvSpPr>
          <p:cNvPr id="10" name="Rectangle 9"/>
          <p:cNvSpPr/>
          <p:nvPr/>
        </p:nvSpPr>
        <p:spPr>
          <a:xfrm>
            <a:off x="1318591" y="1546315"/>
            <a:ext cx="3719417" cy="523220"/>
          </a:xfrm>
          <a:prstGeom prst="rect">
            <a:avLst/>
          </a:prstGeom>
        </p:spPr>
        <p:txBody>
          <a:bodyPr wrap="square">
            <a:spAutoFit/>
          </a:bodyPr>
          <a:lstStyle/>
          <a:p>
            <a:pPr algn="ctr"/>
            <a:r>
              <a:rPr lang="en-US" sz="2800" b="1" dirty="0" smtClean="0">
                <a:solidFill>
                  <a:srgbClr val="17375E"/>
                </a:solidFill>
              </a:rPr>
              <a:t>Technical &amp; human</a:t>
            </a:r>
            <a:endParaRPr lang="en-US" sz="2800" b="1" dirty="0">
              <a:solidFill>
                <a:srgbClr val="17375E"/>
              </a:solidFill>
            </a:endParaRPr>
          </a:p>
        </p:txBody>
      </p:sp>
    </p:spTree>
    <p:extLst>
      <p:ext uri="{BB962C8B-B14F-4D97-AF65-F5344CB8AC3E}">
        <p14:creationId xmlns:p14="http://schemas.microsoft.com/office/powerpoint/2010/main" val="1526093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1" grpId="0"/>
      <p:bldP spid="12" grpId="0" build="p"/>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1535" y="584899"/>
            <a:ext cx="6868389" cy="1077218"/>
          </a:xfrm>
          <a:prstGeom prst="rect">
            <a:avLst/>
          </a:prstGeom>
          <a:noFill/>
        </p:spPr>
        <p:txBody>
          <a:bodyPr wrap="square" rtlCol="0">
            <a:spAutoFit/>
          </a:bodyPr>
          <a:lstStyle/>
          <a:p>
            <a:r>
              <a:rPr lang="en-GB" sz="1600" b="1" i="1" dirty="0" smtClean="0">
                <a:solidFill>
                  <a:srgbClr val="008000"/>
                </a:solidFill>
              </a:rPr>
              <a:t>-m </a:t>
            </a:r>
            <a:r>
              <a:rPr lang="en-GB" sz="1600" dirty="0" smtClean="0"/>
              <a:t>minimum </a:t>
            </a:r>
            <a:r>
              <a:rPr lang="en-GB" sz="1600" dirty="0"/>
              <a:t>number </a:t>
            </a:r>
            <a:r>
              <a:rPr lang="en-GB" sz="1600" dirty="0" smtClean="0"/>
              <a:t>of identical </a:t>
            </a:r>
            <a:r>
              <a:rPr lang="en-GB" sz="1600" dirty="0"/>
              <a:t>raw reads required to form a </a:t>
            </a:r>
            <a:r>
              <a:rPr lang="en-GB" sz="1600" dirty="0" smtClean="0"/>
              <a:t>stack </a:t>
            </a:r>
          </a:p>
          <a:p>
            <a:r>
              <a:rPr lang="en-GB" sz="1600" b="1" i="1" dirty="0" smtClean="0">
                <a:solidFill>
                  <a:srgbClr val="008000"/>
                </a:solidFill>
              </a:rPr>
              <a:t>-M</a:t>
            </a:r>
            <a:r>
              <a:rPr lang="en-GB" sz="1600" dirty="0"/>
              <a:t> </a:t>
            </a:r>
            <a:r>
              <a:rPr lang="en-GB" sz="1600" dirty="0" smtClean="0"/>
              <a:t>mismatches </a:t>
            </a:r>
            <a:r>
              <a:rPr lang="en-GB" sz="1600" dirty="0"/>
              <a:t>allowed between </a:t>
            </a:r>
            <a:r>
              <a:rPr lang="en-GB" sz="1600" dirty="0" smtClean="0"/>
              <a:t>stacks when processing an individual</a:t>
            </a:r>
          </a:p>
          <a:p>
            <a:r>
              <a:rPr lang="en-GB" sz="1600" b="1" i="1" dirty="0">
                <a:solidFill>
                  <a:srgbClr val="008000"/>
                </a:solidFill>
              </a:rPr>
              <a:t>-</a:t>
            </a:r>
            <a:r>
              <a:rPr lang="en-GB" sz="1600" b="1" i="1" dirty="0" err="1" smtClean="0">
                <a:solidFill>
                  <a:srgbClr val="008000"/>
                </a:solidFill>
              </a:rPr>
              <a:t>max_locus_stacks</a:t>
            </a:r>
            <a:r>
              <a:rPr lang="en-GB" sz="1600" b="1" i="1" dirty="0" smtClean="0">
                <a:solidFill>
                  <a:srgbClr val="008000"/>
                </a:solidFill>
              </a:rPr>
              <a:t> </a:t>
            </a:r>
            <a:r>
              <a:rPr lang="en-GB" sz="1600" dirty="0" smtClean="0"/>
              <a:t>maximum stacks allowed </a:t>
            </a:r>
            <a:r>
              <a:rPr lang="en-GB" sz="1600" dirty="0"/>
              <a:t>per locus </a:t>
            </a:r>
            <a:endParaRPr lang="en-GB" sz="1600" dirty="0" smtClean="0"/>
          </a:p>
          <a:p>
            <a:r>
              <a:rPr lang="en-GB" sz="1600" b="1" i="1" dirty="0" smtClean="0">
                <a:solidFill>
                  <a:srgbClr val="008000"/>
                </a:solidFill>
              </a:rPr>
              <a:t>-n </a:t>
            </a:r>
            <a:r>
              <a:rPr lang="en-GB" sz="1600" dirty="0"/>
              <a:t>number of mismatches allowed between loci when building the </a:t>
            </a:r>
            <a:r>
              <a:rPr lang="en-GB" sz="1600" dirty="0" err="1"/>
              <a:t>catalog</a:t>
            </a:r>
            <a:r>
              <a:rPr lang="en-GB" sz="1600" dirty="0"/>
              <a:t> </a:t>
            </a:r>
            <a:r>
              <a:rPr lang="en-GB" sz="1600" dirty="0" smtClean="0"/>
              <a:t> </a:t>
            </a:r>
            <a:endParaRPr lang="en-US" sz="1600" dirty="0"/>
          </a:p>
        </p:txBody>
      </p:sp>
      <p:sp>
        <p:nvSpPr>
          <p:cNvPr id="10" name="Rectangle 9"/>
          <p:cNvSpPr/>
          <p:nvPr/>
        </p:nvSpPr>
        <p:spPr>
          <a:xfrm>
            <a:off x="1190602" y="135985"/>
            <a:ext cx="3285587" cy="461665"/>
          </a:xfrm>
          <a:prstGeom prst="rect">
            <a:avLst/>
          </a:prstGeom>
        </p:spPr>
        <p:txBody>
          <a:bodyPr wrap="none">
            <a:spAutoFit/>
          </a:bodyPr>
          <a:lstStyle/>
          <a:p>
            <a:r>
              <a:rPr lang="en-GB" sz="2400" b="1" i="1" dirty="0">
                <a:solidFill>
                  <a:schemeClr val="tx2">
                    <a:lumMod val="75000"/>
                  </a:schemeClr>
                </a:solidFill>
              </a:rPr>
              <a:t>Stacks</a:t>
            </a:r>
            <a:r>
              <a:rPr lang="en-GB" dirty="0"/>
              <a:t> </a:t>
            </a:r>
            <a:r>
              <a:rPr lang="en-US" sz="1600" dirty="0"/>
              <a:t>(</a:t>
            </a:r>
            <a:r>
              <a:rPr lang="en-US" sz="1600" dirty="0" err="1"/>
              <a:t>Catchen</a:t>
            </a:r>
            <a:r>
              <a:rPr lang="en-US" sz="1600" dirty="0"/>
              <a:t> </a:t>
            </a:r>
            <a:r>
              <a:rPr lang="en-US" sz="1600" i="1" dirty="0"/>
              <a:t>et al.</a:t>
            </a:r>
            <a:r>
              <a:rPr lang="en-US" sz="1600" dirty="0"/>
              <a:t> 2011, 2013)</a:t>
            </a:r>
          </a:p>
        </p:txBody>
      </p:sp>
      <p:grpSp>
        <p:nvGrpSpPr>
          <p:cNvPr id="12" name="Group 11"/>
          <p:cNvGrpSpPr/>
          <p:nvPr/>
        </p:nvGrpSpPr>
        <p:grpSpPr>
          <a:xfrm>
            <a:off x="2671050" y="2072242"/>
            <a:ext cx="4572000" cy="2942296"/>
            <a:chOff x="2671050" y="1871698"/>
            <a:chExt cx="4572000" cy="2942296"/>
          </a:xfrm>
        </p:grpSpPr>
        <p:sp>
          <p:nvSpPr>
            <p:cNvPr id="3" name="Rectangle 2"/>
            <p:cNvSpPr/>
            <p:nvPr/>
          </p:nvSpPr>
          <p:spPr>
            <a:xfrm>
              <a:off x="2671050" y="2782669"/>
              <a:ext cx="4572000" cy="2031325"/>
            </a:xfrm>
            <a:prstGeom prst="rect">
              <a:avLst/>
            </a:prstGeom>
          </p:spPr>
          <p:txBody>
            <a:bodyPr>
              <a:spAutoFit/>
            </a:bodyPr>
            <a:lstStyle/>
            <a:p>
              <a:pPr algn="ctr"/>
              <a:r>
                <a:rPr lang="en-GB" dirty="0"/>
                <a:t>sets of short-read sequences that match </a:t>
              </a:r>
              <a:r>
                <a:rPr lang="en-GB" dirty="0" smtClean="0"/>
                <a:t>(“stacks”) </a:t>
              </a:r>
            </a:p>
            <a:p>
              <a:pPr algn="ctr"/>
              <a:endParaRPr lang="en-GB" dirty="0" smtClean="0"/>
            </a:p>
            <a:p>
              <a:pPr algn="ctr"/>
              <a:endParaRPr lang="en-GB" dirty="0"/>
            </a:p>
            <a:p>
              <a:pPr algn="ctr"/>
              <a:endParaRPr lang="en-GB" dirty="0"/>
            </a:p>
            <a:p>
              <a:pPr algn="ctr"/>
              <a:endParaRPr lang="en-GB" dirty="0" smtClean="0"/>
            </a:p>
            <a:p>
              <a:pPr algn="ctr"/>
              <a:r>
                <a:rPr lang="en-GB" dirty="0" smtClean="0"/>
                <a:t>genotyped </a:t>
              </a:r>
              <a:r>
                <a:rPr lang="en-GB" dirty="0"/>
                <a:t>loci per individual</a:t>
              </a:r>
              <a:r>
                <a:rPr lang="en-US" dirty="0"/>
                <a:t> </a:t>
              </a:r>
            </a:p>
          </p:txBody>
        </p:sp>
        <p:cxnSp>
          <p:nvCxnSpPr>
            <p:cNvPr id="8" name="Straight Arrow Connector 7"/>
            <p:cNvCxnSpPr/>
            <p:nvPr/>
          </p:nvCxnSpPr>
          <p:spPr>
            <a:xfrm>
              <a:off x="4929155" y="1871698"/>
              <a:ext cx="0" cy="670458"/>
            </a:xfrm>
            <a:prstGeom prst="straightConnector1">
              <a:avLst/>
            </a:prstGeom>
            <a:ln>
              <a:solidFill>
                <a:schemeClr val="tx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929155" y="3578275"/>
              <a:ext cx="0" cy="670458"/>
            </a:xfrm>
            <a:prstGeom prst="straightConnector1">
              <a:avLst/>
            </a:prstGeom>
            <a:ln>
              <a:solidFill>
                <a:schemeClr val="tx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a:xfrm>
            <a:off x="2697537" y="5625504"/>
            <a:ext cx="4572000" cy="369332"/>
          </a:xfrm>
          <a:prstGeom prst="rect">
            <a:avLst/>
          </a:prstGeom>
        </p:spPr>
        <p:txBody>
          <a:bodyPr>
            <a:spAutoFit/>
          </a:bodyPr>
          <a:lstStyle/>
          <a:p>
            <a:pPr algn="ctr"/>
            <a:r>
              <a:rPr lang="en-US" dirty="0" smtClean="0"/>
              <a:t>output depends on parameters values</a:t>
            </a:r>
            <a:endParaRPr lang="en-US" dirty="0"/>
          </a:p>
        </p:txBody>
      </p:sp>
      <p:grpSp>
        <p:nvGrpSpPr>
          <p:cNvPr id="20" name="Group 19"/>
          <p:cNvGrpSpPr/>
          <p:nvPr/>
        </p:nvGrpSpPr>
        <p:grpSpPr>
          <a:xfrm>
            <a:off x="1651833" y="1662117"/>
            <a:ext cx="6570318" cy="4457199"/>
            <a:chOff x="1717975" y="1818668"/>
            <a:chExt cx="6570318" cy="4457199"/>
          </a:xfrm>
        </p:grpSpPr>
        <p:grpSp>
          <p:nvGrpSpPr>
            <p:cNvPr id="9" name="Group 8"/>
            <p:cNvGrpSpPr/>
            <p:nvPr/>
          </p:nvGrpSpPr>
          <p:grpSpPr>
            <a:xfrm>
              <a:off x="1717975" y="1818668"/>
              <a:ext cx="6219796" cy="4457199"/>
              <a:chOff x="1717975" y="1818668"/>
              <a:chExt cx="6219796" cy="4457199"/>
            </a:xfrm>
          </p:grpSpPr>
          <p:sp>
            <p:nvSpPr>
              <p:cNvPr id="17" name="Rectangle 16"/>
              <p:cNvSpPr/>
              <p:nvPr/>
            </p:nvSpPr>
            <p:spPr>
              <a:xfrm>
                <a:off x="1987677" y="1818668"/>
                <a:ext cx="5950094" cy="445719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srcRect l="51186" b="50000"/>
              <a:stretch/>
            </p:blipFill>
            <p:spPr>
              <a:xfrm>
                <a:off x="1906745" y="2941953"/>
                <a:ext cx="2986898" cy="2229136"/>
              </a:xfrm>
              <a:prstGeom prst="rect">
                <a:avLst/>
              </a:prstGeom>
            </p:spPr>
          </p:pic>
          <p:sp>
            <p:nvSpPr>
              <p:cNvPr id="6" name="TextBox 5"/>
              <p:cNvSpPr txBox="1"/>
              <p:nvPr/>
            </p:nvSpPr>
            <p:spPr>
              <a:xfrm rot="16200000">
                <a:off x="1306126" y="3878964"/>
                <a:ext cx="1085309" cy="261612"/>
              </a:xfrm>
              <a:prstGeom prst="rect">
                <a:avLst/>
              </a:prstGeom>
              <a:noFill/>
            </p:spPr>
            <p:txBody>
              <a:bodyPr wrap="square" rtlCol="0">
                <a:spAutoFit/>
              </a:bodyPr>
              <a:lstStyle/>
              <a:p>
                <a:r>
                  <a:rPr lang="en-US" sz="1050" dirty="0" smtClean="0">
                    <a:solidFill>
                      <a:schemeClr val="tx1">
                        <a:lumMod val="85000"/>
                        <a:lumOff val="15000"/>
                      </a:schemeClr>
                    </a:solidFill>
                  </a:rPr>
                  <a:t>Number of loci</a:t>
                </a:r>
                <a:endParaRPr lang="en-US" sz="1050" dirty="0">
                  <a:solidFill>
                    <a:schemeClr val="tx1">
                      <a:lumMod val="85000"/>
                      <a:lumOff val="15000"/>
                    </a:schemeClr>
                  </a:solidFill>
                </a:endParaRPr>
              </a:p>
            </p:txBody>
          </p:sp>
        </p:grpSp>
        <p:sp>
          <p:nvSpPr>
            <p:cNvPr id="5" name="TextBox 4"/>
            <p:cNvSpPr txBox="1"/>
            <p:nvPr/>
          </p:nvSpPr>
          <p:spPr>
            <a:xfrm>
              <a:off x="5459469" y="5946348"/>
              <a:ext cx="2828824" cy="307777"/>
            </a:xfrm>
            <a:prstGeom prst="rect">
              <a:avLst/>
            </a:prstGeom>
            <a:noFill/>
          </p:spPr>
          <p:txBody>
            <a:bodyPr wrap="square" rtlCol="0">
              <a:spAutoFit/>
            </a:bodyPr>
            <a:lstStyle/>
            <a:p>
              <a:pPr algn="r"/>
              <a:r>
                <a:rPr lang="en-US" sz="1400" dirty="0" err="1" smtClean="0"/>
                <a:t>Catchen</a:t>
              </a:r>
              <a:r>
                <a:rPr lang="en-US" sz="1400" dirty="0" smtClean="0"/>
                <a:t> et al 2013 Mol. Ecol.</a:t>
              </a:r>
              <a:endParaRPr lang="en-US" sz="1400" dirty="0"/>
            </a:p>
          </p:txBody>
        </p:sp>
      </p:grpSp>
      <p:grpSp>
        <p:nvGrpSpPr>
          <p:cNvPr id="21" name="Group 20"/>
          <p:cNvGrpSpPr/>
          <p:nvPr/>
        </p:nvGrpSpPr>
        <p:grpSpPr>
          <a:xfrm>
            <a:off x="5062633" y="2785402"/>
            <a:ext cx="3366211" cy="2262559"/>
            <a:chOff x="7552301" y="2573719"/>
            <a:chExt cx="3366211" cy="2262559"/>
          </a:xfrm>
        </p:grpSpPr>
        <p:pic>
          <p:nvPicPr>
            <p:cNvPr id="4" name="Picture 3"/>
            <p:cNvPicPr>
              <a:picLocks noChangeAspect="1"/>
            </p:cNvPicPr>
            <p:nvPr/>
          </p:nvPicPr>
          <p:blipFill rotWithShape="1">
            <a:blip r:embed="rId3"/>
            <a:srcRect t="49250" r="48623"/>
            <a:stretch/>
          </p:blipFill>
          <p:spPr>
            <a:xfrm>
              <a:off x="7774836" y="2573719"/>
              <a:ext cx="3143676" cy="2262559"/>
            </a:xfrm>
            <a:prstGeom prst="rect">
              <a:avLst/>
            </a:prstGeom>
          </p:spPr>
        </p:pic>
        <p:sp>
          <p:nvSpPr>
            <p:cNvPr id="19" name="TextBox 18"/>
            <p:cNvSpPr txBox="1"/>
            <p:nvPr/>
          </p:nvSpPr>
          <p:spPr>
            <a:xfrm rot="16200000">
              <a:off x="7140452" y="3439789"/>
              <a:ext cx="1085309" cy="261612"/>
            </a:xfrm>
            <a:prstGeom prst="rect">
              <a:avLst/>
            </a:prstGeom>
            <a:noFill/>
          </p:spPr>
          <p:txBody>
            <a:bodyPr wrap="square" rtlCol="0">
              <a:spAutoFit/>
            </a:bodyPr>
            <a:lstStyle/>
            <a:p>
              <a:r>
                <a:rPr lang="en-US" sz="1050" dirty="0" smtClean="0">
                  <a:solidFill>
                    <a:schemeClr val="tx1">
                      <a:lumMod val="85000"/>
                      <a:lumOff val="15000"/>
                    </a:schemeClr>
                  </a:solidFill>
                </a:rPr>
                <a:t>Number of loci</a:t>
              </a:r>
              <a:endParaRPr lang="en-US" sz="1050" dirty="0">
                <a:solidFill>
                  <a:schemeClr val="tx1">
                    <a:lumMod val="85000"/>
                    <a:lumOff val="15000"/>
                  </a:schemeClr>
                </a:solidFill>
              </a:endParaRPr>
            </a:p>
          </p:txBody>
        </p:sp>
      </p:grpSp>
      <p:cxnSp>
        <p:nvCxnSpPr>
          <p:cNvPr id="18" name="Straight Connector 17"/>
          <p:cNvCxnSpPr/>
          <p:nvPr/>
        </p:nvCxnSpPr>
        <p:spPr>
          <a:xfrm flipH="1" flipV="1">
            <a:off x="1969288" y="1142438"/>
            <a:ext cx="6061184" cy="17118"/>
          </a:xfrm>
          <a:prstGeom prst="lin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cxnSp>
      <p:cxnSp>
        <p:nvCxnSpPr>
          <p:cNvPr id="22" name="Straight Connector 21"/>
          <p:cNvCxnSpPr/>
          <p:nvPr/>
        </p:nvCxnSpPr>
        <p:spPr>
          <a:xfrm flipH="1" flipV="1">
            <a:off x="1913445" y="881003"/>
            <a:ext cx="6117028" cy="17118"/>
          </a:xfrm>
          <a:prstGeom prst="lin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468465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2609</TotalTime>
  <Words>3767</Words>
  <Application>Microsoft Macintosh PowerPoint</Application>
  <PresentationFormat>On-screen Show (4:3)</PresentationFormat>
  <Paragraphs>484</Paragraphs>
  <Slides>26</Slides>
  <Notes>20</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1_Office Theme</vt:lpstr>
      <vt:lpstr>RAD sequencing, genotyping error estimation and de novo assembly optimization for population genomics and phylogeography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to  </vt:lpstr>
      <vt:lpstr>AND THANKS TO YOU</vt:lpstr>
      <vt:lpstr>If someone asks…</vt:lpstr>
      <vt:lpstr>PowerPoint Presentation</vt:lpstr>
    </vt:vector>
  </TitlesOfParts>
  <Company>UEA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Alicia Mastretta</dc:creator>
  <cp:lastModifiedBy>Alicia Mastretta</cp:lastModifiedBy>
  <cp:revision>161</cp:revision>
  <dcterms:created xsi:type="dcterms:W3CDTF">2013-12-31T09:28:31Z</dcterms:created>
  <dcterms:modified xsi:type="dcterms:W3CDTF">2016-10-26T14:22:20Z</dcterms:modified>
</cp:coreProperties>
</file>